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60"/>
  </p:notesMasterIdLst>
  <p:sldIdLst>
    <p:sldId id="256" r:id="rId2"/>
    <p:sldId id="347" r:id="rId3"/>
    <p:sldId id="348" r:id="rId4"/>
    <p:sldId id="261" r:id="rId5"/>
    <p:sldId id="304" r:id="rId6"/>
    <p:sldId id="299" r:id="rId7"/>
    <p:sldId id="306" r:id="rId8"/>
    <p:sldId id="307" r:id="rId9"/>
    <p:sldId id="308" r:id="rId10"/>
    <p:sldId id="309" r:id="rId11"/>
    <p:sldId id="310" r:id="rId12"/>
    <p:sldId id="311" r:id="rId13"/>
    <p:sldId id="312" r:id="rId14"/>
    <p:sldId id="257" r:id="rId15"/>
    <p:sldId id="262" r:id="rId16"/>
    <p:sldId id="314" r:id="rId17"/>
    <p:sldId id="315" r:id="rId18"/>
    <p:sldId id="275" r:id="rId19"/>
    <p:sldId id="324" r:id="rId20"/>
    <p:sldId id="313" r:id="rId21"/>
    <p:sldId id="316" r:id="rId22"/>
    <p:sldId id="317" r:id="rId23"/>
    <p:sldId id="326" r:id="rId24"/>
    <p:sldId id="305" r:id="rId25"/>
    <p:sldId id="318" r:id="rId26"/>
    <p:sldId id="319" r:id="rId27"/>
    <p:sldId id="320" r:id="rId28"/>
    <p:sldId id="282" r:id="rId29"/>
    <p:sldId id="321" r:id="rId30"/>
    <p:sldId id="322" r:id="rId31"/>
    <p:sldId id="323" r:id="rId32"/>
    <p:sldId id="327" r:id="rId33"/>
    <p:sldId id="328" r:id="rId34"/>
    <p:sldId id="330" r:id="rId35"/>
    <p:sldId id="329" r:id="rId36"/>
    <p:sldId id="331" r:id="rId37"/>
    <p:sldId id="332" r:id="rId38"/>
    <p:sldId id="334" r:id="rId39"/>
    <p:sldId id="335" r:id="rId40"/>
    <p:sldId id="333" r:id="rId41"/>
    <p:sldId id="336" r:id="rId42"/>
    <p:sldId id="337" r:id="rId43"/>
    <p:sldId id="264" r:id="rId44"/>
    <p:sldId id="338" r:id="rId45"/>
    <p:sldId id="283" r:id="rId46"/>
    <p:sldId id="285" r:id="rId47"/>
    <p:sldId id="286" r:id="rId48"/>
    <p:sldId id="339" r:id="rId49"/>
    <p:sldId id="341" r:id="rId50"/>
    <p:sldId id="342" r:id="rId51"/>
    <p:sldId id="340" r:id="rId52"/>
    <p:sldId id="344" r:id="rId53"/>
    <p:sldId id="343" r:id="rId54"/>
    <p:sldId id="278" r:id="rId55"/>
    <p:sldId id="259" r:id="rId56"/>
    <p:sldId id="346" r:id="rId57"/>
    <p:sldId id="258" r:id="rId58"/>
    <p:sldId id="345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1" autoAdjust="0"/>
    <p:restoredTop sz="66398" autoAdjust="0"/>
  </p:normalViewPr>
  <p:slideViewPr>
    <p:cSldViewPr snapToGrid="0">
      <p:cViewPr varScale="1">
        <p:scale>
          <a:sx n="77" d="100"/>
          <a:sy n="77" d="100"/>
        </p:scale>
        <p:origin x="183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438D6B-7DF4-4BC3-A2A3-B7C21D2C12C7}" type="datetimeFigureOut">
              <a:rPr lang="en-US" smtClean="0"/>
              <a:t>9/22/2018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C51098-AE7A-4E42-8BCF-0E23C2E66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74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51098-AE7A-4E42-8BCF-0E23C2E66B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264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51098-AE7A-4E42-8BCF-0E23C2E66B6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762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51098-AE7A-4E42-8BCF-0E23C2E66B6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56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51098-AE7A-4E42-8BCF-0E23C2E66B6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250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Blockchain is</a:t>
            </a:r>
            <a:r>
              <a:rPr lang="en-US" baseline="0" dirty="0" smtClean="0"/>
              <a:t> a distributed ledger. Which means everyone in the network keeps a copy of the ledger.</a:t>
            </a:r>
          </a:p>
          <a:p>
            <a:r>
              <a:rPr lang="en-US" dirty="0" smtClean="0"/>
              <a:t>If your ledger is lack of one block, you will</a:t>
            </a:r>
            <a:r>
              <a:rPr lang="en-US" baseline="0" dirty="0" smtClean="0"/>
              <a:t> automatically get it from any peers on the network.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technology is called P2P network.</a:t>
            </a:r>
          </a:p>
          <a:p>
            <a:r>
              <a:rPr lang="en-US" baseline="0" dirty="0" smtClean="0"/>
              <a:t>The concept is the same as torrent. [Do you guys know torrent?]</a:t>
            </a:r>
          </a:p>
          <a:p>
            <a:r>
              <a:rPr lang="en-US" baseline="0" dirty="0" smtClean="0"/>
              <a:t>You can share your files on any torrent network and any peers can grab the file from you.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Blockchain works in similar concept, but instead of files, </a:t>
            </a:r>
            <a:r>
              <a:rPr lang="en-US" baseline="0" dirty="0" err="1" smtClean="0"/>
              <a:t>blockchain</a:t>
            </a:r>
            <a:r>
              <a:rPr lang="en-US" baseline="0" dirty="0" smtClean="0"/>
              <a:t> synchronize ledger among all the peers.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51098-AE7A-4E42-8BCF-0E23C2E66B6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191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51098-AE7A-4E42-8BCF-0E23C2E66B6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4684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51098-AE7A-4E42-8BCF-0E23C2E66B6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1522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</a:t>
            </a:r>
            <a:r>
              <a:rPr lang="en-US" baseline="0" dirty="0" smtClean="0"/>
              <a:t> one miner found a new block and he wants everyone to add the new block to their chain so that he can get the reward (12.5 BTC).</a:t>
            </a:r>
          </a:p>
          <a:p>
            <a:r>
              <a:rPr lang="en-US" baseline="0" dirty="0" smtClean="0"/>
              <a:t>The new block will be broadcast to the </a:t>
            </a:r>
            <a:r>
              <a:rPr lang="en-US" baseline="0" dirty="0" err="1" smtClean="0"/>
              <a:t>blockchain</a:t>
            </a:r>
            <a:r>
              <a:rPr lang="en-US" baseline="0" dirty="0" smtClean="0"/>
              <a:t> network.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51098-AE7A-4E42-8BCF-0E23C2E66B6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6092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</a:t>
            </a:r>
            <a:r>
              <a:rPr lang="en-US" baseline="0" dirty="0" smtClean="0"/>
              <a:t> peer will then check the previous hash, the nonce, to make sure the block is valid.</a:t>
            </a:r>
          </a:p>
          <a:p>
            <a:r>
              <a:rPr lang="en-US" baseline="0" dirty="0" smtClean="0"/>
              <a:t>If everything in the new block is OK, then everyone will connect the new block to their chain.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51098-AE7A-4E42-8BCF-0E23C2E66B6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3656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create consensus in the Blockchain network.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Remember in previous slide, we talk about consensus and mining?</a:t>
            </a:r>
          </a:p>
          <a:p>
            <a:r>
              <a:rPr lang="en-US" baseline="0" dirty="0" smtClean="0"/>
              <a:t>Miner’s job is to work hard and makes everyone connect the block into their chain.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51098-AE7A-4E42-8BCF-0E23C2E66B6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1656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51098-AE7A-4E42-8BCF-0E23C2E66B6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940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51098-AE7A-4E42-8BCF-0E23C2E66B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628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51098-AE7A-4E42-8BCF-0E23C2E66B6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7147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51098-AE7A-4E42-8BCF-0E23C2E66B6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191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51098-AE7A-4E42-8BCF-0E23C2E66B6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630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51098-AE7A-4E42-8BCF-0E23C2E66B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05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Like the name</a:t>
            </a:r>
            <a:r>
              <a:rPr lang="en-US" baseline="0" dirty="0" smtClean="0"/>
              <a:t> indicates, the </a:t>
            </a:r>
            <a:r>
              <a:rPr lang="en-US" baseline="0" dirty="0" err="1" smtClean="0"/>
              <a:t>blockchain</a:t>
            </a:r>
            <a:r>
              <a:rPr lang="en-US" baseline="0" dirty="0" smtClean="0"/>
              <a:t> is a chain of blocks that contain information.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 err="1" smtClean="0"/>
              <a:t>blockchain</a:t>
            </a:r>
            <a:r>
              <a:rPr lang="en-US" baseline="0" dirty="0" smtClean="0"/>
              <a:t> is a distributed ledger that is completely opened to anyone.</a:t>
            </a:r>
          </a:p>
          <a:p>
            <a:r>
              <a:rPr lang="en-US" baseline="0" dirty="0" smtClean="0"/>
              <a:t>They have a very interesting property. Once a data had been recorded inside the </a:t>
            </a:r>
            <a:r>
              <a:rPr lang="en-US" baseline="0" dirty="0" err="1" smtClean="0"/>
              <a:t>blockchain</a:t>
            </a:r>
            <a:r>
              <a:rPr lang="en-US" baseline="0" dirty="0" smtClean="0"/>
              <a:t> it become very difficult to change it.</a:t>
            </a:r>
          </a:p>
          <a:p>
            <a:r>
              <a:rPr lang="en-US" baseline="0" dirty="0" smtClean="0"/>
              <a:t>So how does that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51098-AE7A-4E42-8BCF-0E23C2E66B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917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51098-AE7A-4E42-8BCF-0E23C2E66B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22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51098-AE7A-4E42-8BCF-0E23C2E66B6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463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51098-AE7A-4E42-8BCF-0E23C2E66B6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602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51098-AE7A-4E42-8BCF-0E23C2E66B6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657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51098-AE7A-4E42-8BCF-0E23C2E66B6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68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F14D9-C3A1-452F-BF3E-09B361E32E01}" type="datetime1">
              <a:rPr lang="en-US" smtClean="0"/>
              <a:t>9/22/2018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2018 Agmo Studio Sdn Bhd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0672-325A-4B3B-B866-D91F6D145AB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575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31F44-C604-488D-B396-66AACADD4F27}" type="datetime1">
              <a:rPr lang="en-US" smtClean="0"/>
              <a:t>9/22/2018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0672-325A-4B3B-B866-D91F6D145AB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smtClean="0"/>
              <a:t>Copyright 2018 Agmo Studio Sdn Bhd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213" y="6475025"/>
            <a:ext cx="628807" cy="26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423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B676-0ECE-4F99-B2D2-2D0B77D526BA}" type="datetime1">
              <a:rPr lang="en-US" smtClean="0"/>
              <a:t>9/22/2018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0672-325A-4B3B-B866-D91F6D145AB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smtClean="0"/>
              <a:t>Copyright 2018 Agmo Studio Sdn Bhd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213" y="6475025"/>
            <a:ext cx="628807" cy="26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843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CE488-3DB9-4912-9261-3E6EC0680316}" type="datetime1">
              <a:rPr lang="en-US" smtClean="0"/>
              <a:t>9/22/2018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2018 Agmo Studio Sdn Bhd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0672-325A-4B3B-B866-D91F6D145AB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213" y="6475025"/>
            <a:ext cx="628807" cy="26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260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B7357-638B-411B-BC4B-C1C98B50C6A7}" type="datetime1">
              <a:rPr lang="en-US" smtClean="0"/>
              <a:t>9/22/2018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0672-325A-4B3B-B866-D91F6D145AB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smtClean="0"/>
              <a:t>Copyright 2018 Agmo Studio Sdn Bhd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213" y="6475025"/>
            <a:ext cx="628807" cy="26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0300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1D828-7556-4814-B366-515589D4E19F}" type="datetime1">
              <a:rPr lang="en-US" smtClean="0"/>
              <a:t>9/22/2018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0672-325A-4B3B-B866-D91F6D145AB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smtClean="0"/>
              <a:t>Copyright 2018 Agmo Studio Sdn Bhd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213" y="6475025"/>
            <a:ext cx="628807" cy="26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10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11D2D-3E4D-42D2-B350-36197A688A42}" type="datetime1">
              <a:rPr lang="en-US" smtClean="0"/>
              <a:t>9/22/2018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0672-325A-4B3B-B866-D91F6D145AB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smtClean="0"/>
              <a:t>Copyright 2018 Agmo Studio Sdn Bhd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213" y="6475025"/>
            <a:ext cx="628807" cy="26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817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924EE-E333-4085-BB4E-8808306A44E4}" type="datetime1">
              <a:rPr lang="en-US" smtClean="0"/>
              <a:t>9/22/2018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0672-325A-4B3B-B866-D91F6D145AB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smtClean="0"/>
              <a:t>Copyright 2018 Agmo Studio Sdn Bhd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213" y="6475025"/>
            <a:ext cx="628807" cy="26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20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0054B-22DD-40BC-89DE-A18733B26391}" type="datetime1">
              <a:rPr lang="en-US" smtClean="0"/>
              <a:t>9/22/2018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0672-325A-4B3B-B866-D91F6D145AB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smtClean="0"/>
              <a:t>Copyright 2018 Agmo Studio Sdn Bhd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213" y="6475025"/>
            <a:ext cx="628807" cy="26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707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BFA4FE1-EB70-42CC-8819-B217A0C36261}" type="datetime1">
              <a:rPr lang="en-US" smtClean="0"/>
              <a:t>9/22/2018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Copyright 2018 Agmo Studio Sdn Bhd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B50672-325A-4B3B-B866-D91F6D145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791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5E1A0-D046-495B-9E0A-81880C963B12}" type="datetime1">
              <a:rPr lang="en-US" smtClean="0"/>
              <a:t>9/22/2018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2018 Agmo Studio Sdn Bhd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0672-325A-4B3B-B866-D91F6D145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960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59486F6-09C2-4C21-8606-1AF40DEA6BF8}" type="datetime1">
              <a:rPr lang="en-US" smtClean="0"/>
              <a:t>9/22/2018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Copyright 2018 Agmo Studio Sdn Bhd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6B50672-325A-4B3B-B866-D91F6D145AB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4362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gmoStudioSdnBhd/BlockchainDemo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22.png"/><Relationship Id="rId4" Type="http://schemas.openxmlformats.org/officeDocument/2006/relationships/image" Target="../media/image11.png"/><Relationship Id="rId9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24.png"/><Relationship Id="rId4" Type="http://schemas.openxmlformats.org/officeDocument/2006/relationships/image" Target="../media/image11.png"/><Relationship Id="rId9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8.png"/><Relationship Id="rId10" Type="http://schemas.openxmlformats.org/officeDocument/2006/relationships/image" Target="../media/image15.png"/><Relationship Id="rId4" Type="http://schemas.openxmlformats.org/officeDocument/2006/relationships/image" Target="../media/image21.png"/><Relationship Id="rId9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gmoStudioSdnBhd/BlockchainDemo" TargetMode="Externa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cointelegraph.com/news/swedish-government-land-registry-soon-to-conduct-first-blockchain-property-transaction" TargetMode="External"/><Relationship Id="rId2" Type="http://schemas.openxmlformats.org/officeDocument/2006/relationships/hyperlink" Target="https://www.utar.edu.my/deas/index.jsp?fcatid=388&amp;fcontentid=1878&amp;f2ndcontentid=191345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Blockchain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2018 Agmo Studio Sdn Bhd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21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 smtClean="0"/>
              <a:t>In a Blockchain world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Ledger = Database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2018 Agmo Studio Sdn Bhd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is it called </a:t>
            </a:r>
            <a:r>
              <a:rPr lang="en-US" b="1" dirty="0" smtClean="0"/>
              <a:t>Ledger</a:t>
            </a:r>
            <a:r>
              <a:rPr lang="en-US" dirty="0" smtClean="0"/>
              <a:t> but not </a:t>
            </a:r>
            <a:r>
              <a:rPr lang="en-US" b="1" dirty="0" smtClean="0"/>
              <a:t>Database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2018 Agmo Studio Sdn Bhd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89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629158"/>
              </p:ext>
            </p:extLst>
          </p:nvPr>
        </p:nvGraphicFramePr>
        <p:xfrm>
          <a:off x="1319767" y="2141946"/>
          <a:ext cx="9613426" cy="3657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6713"/>
                <a:gridCol w="4806713"/>
              </a:tblGrid>
              <a:tr h="91440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Database</a:t>
                      </a:r>
                      <a:endParaRPr lang="en-US" sz="3600" dirty="0"/>
                    </a:p>
                  </a:txBody>
                  <a:tcPr marL="108151" marR="108151" marT="54075" marB="540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Blockchain</a:t>
                      </a:r>
                      <a:r>
                        <a:rPr lang="en-US" sz="3600" baseline="0" dirty="0" smtClean="0"/>
                        <a:t> </a:t>
                      </a:r>
                      <a:r>
                        <a:rPr lang="en-US" sz="3600" dirty="0" smtClean="0"/>
                        <a:t>Ledger</a:t>
                      </a:r>
                      <a:endParaRPr lang="en-US" sz="3600" dirty="0"/>
                    </a:p>
                  </a:txBody>
                  <a:tcPr marL="108151" marR="108151" marT="54075" marB="54075"/>
                </a:tc>
              </a:tr>
              <a:tr h="91440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Insert</a:t>
                      </a:r>
                      <a:endParaRPr lang="en-US" sz="2800" dirty="0"/>
                    </a:p>
                  </a:txBody>
                  <a:tcPr marL="108151" marR="108151" marT="54075" marB="540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Insert</a:t>
                      </a:r>
                      <a:endParaRPr lang="en-US" sz="2800" dirty="0"/>
                    </a:p>
                  </a:txBody>
                  <a:tcPr marL="108151" marR="108151" marT="54075" marB="54075"/>
                </a:tc>
              </a:tr>
              <a:tr h="91440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Update</a:t>
                      </a:r>
                      <a:endParaRPr lang="en-US" sz="2800" dirty="0"/>
                    </a:p>
                  </a:txBody>
                  <a:tcPr marL="108151" marR="108151" marT="54075" marB="540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No Update Operation</a:t>
                      </a:r>
                      <a:endParaRPr lang="en-US" sz="2800" dirty="0"/>
                    </a:p>
                  </a:txBody>
                  <a:tcPr marL="108151" marR="108151" marT="54075" marB="54075"/>
                </a:tc>
              </a:tr>
              <a:tr h="91440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Delete</a:t>
                      </a:r>
                      <a:endParaRPr lang="en-US" sz="2800" dirty="0"/>
                    </a:p>
                  </a:txBody>
                  <a:tcPr marL="108151" marR="108151" marT="54075" marB="540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No Delete Operation</a:t>
                      </a:r>
                      <a:endParaRPr lang="en-US" sz="2800" dirty="0"/>
                    </a:p>
                  </a:txBody>
                  <a:tcPr marL="108151" marR="108151" marT="54075" marB="54075"/>
                </a:tc>
              </a:tr>
            </a:tbl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vs Blockchain Ledger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2018 Agmo Studio Sdn Bhd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11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554" y="1825043"/>
            <a:ext cx="5638800" cy="442912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2018 Agmo Studio Sdn Bhd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2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Blockchain Ledger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806453" y="2894462"/>
            <a:ext cx="1561763" cy="1925904"/>
            <a:chOff x="5685858" y="2613728"/>
            <a:chExt cx="1561763" cy="1925904"/>
          </a:xfrm>
        </p:grpSpPr>
        <p:sp>
          <p:nvSpPr>
            <p:cNvPr id="7" name="Rounded Rectangle 6"/>
            <p:cNvSpPr/>
            <p:nvPr/>
          </p:nvSpPr>
          <p:spPr>
            <a:xfrm>
              <a:off x="5685858" y="2613728"/>
              <a:ext cx="1561763" cy="1925904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827468" y="3090121"/>
              <a:ext cx="1278542" cy="566443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Data-B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315896" y="26137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827468" y="3763625"/>
              <a:ext cx="1278542" cy="255373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Block #2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827468" y="4065921"/>
              <a:ext cx="1278542" cy="255373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Block #1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097280" y="2894462"/>
            <a:ext cx="1561763" cy="1925904"/>
            <a:chOff x="5685858" y="2613728"/>
            <a:chExt cx="1561763" cy="1925904"/>
          </a:xfrm>
        </p:grpSpPr>
        <p:sp>
          <p:nvSpPr>
            <p:cNvPr id="13" name="Rounded Rectangle 12"/>
            <p:cNvSpPr/>
            <p:nvPr/>
          </p:nvSpPr>
          <p:spPr>
            <a:xfrm>
              <a:off x="5685858" y="2613728"/>
              <a:ext cx="1561763" cy="1925904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827468" y="3090121"/>
              <a:ext cx="1278542" cy="566443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Data-A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315896" y="26137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827468" y="3763625"/>
              <a:ext cx="1278542" cy="255373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Block #1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27468" y="4065921"/>
              <a:ext cx="1278542" cy="255373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No Parent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532229" y="2894462"/>
            <a:ext cx="1561763" cy="1925904"/>
            <a:chOff x="5685858" y="2613728"/>
            <a:chExt cx="1561763" cy="1925904"/>
          </a:xfrm>
        </p:grpSpPr>
        <p:sp>
          <p:nvSpPr>
            <p:cNvPr id="19" name="Rounded Rectangle 18"/>
            <p:cNvSpPr/>
            <p:nvPr/>
          </p:nvSpPr>
          <p:spPr>
            <a:xfrm>
              <a:off x="5685858" y="2613728"/>
              <a:ext cx="1561763" cy="1925904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27468" y="3090121"/>
              <a:ext cx="1278542" cy="566443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Data-C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15896" y="26137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827468" y="3763625"/>
              <a:ext cx="1278542" cy="255373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Block </a:t>
              </a:r>
              <a:r>
                <a:rPr lang="en-US" dirty="0" smtClean="0">
                  <a:solidFill>
                    <a:schemeClr val="tx1"/>
                  </a:solidFill>
                </a:rPr>
                <a:t>#3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27468" y="4065921"/>
              <a:ext cx="1278542" cy="255373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Block #2</a:t>
              </a:r>
            </a:p>
          </p:txBody>
        </p:sp>
      </p:grpSp>
      <p:cxnSp>
        <p:nvCxnSpPr>
          <p:cNvPr id="24" name="Straight Arrow Connector 23"/>
          <p:cNvCxnSpPr>
            <a:stCxn id="16" idx="3"/>
            <a:endCxn id="11" idx="1"/>
          </p:cNvCxnSpPr>
          <p:nvPr/>
        </p:nvCxnSpPr>
        <p:spPr>
          <a:xfrm>
            <a:off x="2517432" y="4172046"/>
            <a:ext cx="430631" cy="302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0" idx="3"/>
            <a:endCxn id="23" idx="1"/>
          </p:cNvCxnSpPr>
          <p:nvPr/>
        </p:nvCxnSpPr>
        <p:spPr>
          <a:xfrm>
            <a:off x="4226605" y="4172046"/>
            <a:ext cx="447234" cy="302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6258005" y="2894462"/>
            <a:ext cx="1561763" cy="1925904"/>
            <a:chOff x="5685858" y="2613728"/>
            <a:chExt cx="1561763" cy="1925904"/>
          </a:xfrm>
        </p:grpSpPr>
        <p:sp>
          <p:nvSpPr>
            <p:cNvPr id="33" name="Rounded Rectangle 32"/>
            <p:cNvSpPr/>
            <p:nvPr/>
          </p:nvSpPr>
          <p:spPr>
            <a:xfrm>
              <a:off x="5685858" y="2613728"/>
              <a:ext cx="1561763" cy="1925904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827468" y="3090121"/>
              <a:ext cx="1278542" cy="566443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Data-D</a:t>
              </a:r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315896" y="26137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827468" y="3763625"/>
              <a:ext cx="1278542" cy="255373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Block </a:t>
              </a:r>
              <a:r>
                <a:rPr lang="en-US" dirty="0" smtClean="0">
                  <a:solidFill>
                    <a:schemeClr val="tx1"/>
                  </a:solidFill>
                </a:rPr>
                <a:t>#4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827468" y="4065921"/>
              <a:ext cx="1278542" cy="255373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Block </a:t>
              </a:r>
              <a:r>
                <a:rPr lang="en-US" dirty="0" smtClean="0">
                  <a:solidFill>
                    <a:schemeClr val="tx1"/>
                  </a:solidFill>
                </a:rPr>
                <a:t>#3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8" name="Straight Arrow Connector 37"/>
          <p:cNvCxnSpPr>
            <a:endCxn id="37" idx="1"/>
          </p:cNvCxnSpPr>
          <p:nvPr/>
        </p:nvCxnSpPr>
        <p:spPr>
          <a:xfrm>
            <a:off x="5952381" y="4172046"/>
            <a:ext cx="447234" cy="302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7983781" y="2894462"/>
            <a:ext cx="1561763" cy="1925904"/>
            <a:chOff x="5685858" y="2613728"/>
            <a:chExt cx="1561763" cy="1925904"/>
          </a:xfrm>
        </p:grpSpPr>
        <p:sp>
          <p:nvSpPr>
            <p:cNvPr id="40" name="Rounded Rectangle 39"/>
            <p:cNvSpPr/>
            <p:nvPr/>
          </p:nvSpPr>
          <p:spPr>
            <a:xfrm>
              <a:off x="5685858" y="2613728"/>
              <a:ext cx="1561763" cy="1925904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827468" y="3090121"/>
              <a:ext cx="1278542" cy="566443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Data-E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315896" y="26137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827468" y="3763625"/>
              <a:ext cx="1278542" cy="255373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Block </a:t>
              </a:r>
              <a:r>
                <a:rPr lang="en-US" dirty="0" smtClean="0">
                  <a:solidFill>
                    <a:schemeClr val="tx1"/>
                  </a:solidFill>
                </a:rPr>
                <a:t>#5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827468" y="4065921"/>
              <a:ext cx="1278542" cy="255373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Block </a:t>
              </a:r>
              <a:r>
                <a:rPr lang="en-US" dirty="0" smtClean="0">
                  <a:solidFill>
                    <a:schemeClr val="tx1"/>
                  </a:solidFill>
                </a:rPr>
                <a:t>#4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5" name="Straight Arrow Connector 44"/>
          <p:cNvCxnSpPr>
            <a:endCxn id="44" idx="1"/>
          </p:cNvCxnSpPr>
          <p:nvPr/>
        </p:nvCxnSpPr>
        <p:spPr>
          <a:xfrm>
            <a:off x="7678157" y="4172046"/>
            <a:ext cx="447234" cy="302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9709557" y="2894462"/>
            <a:ext cx="1561763" cy="1925904"/>
            <a:chOff x="5685858" y="2613728"/>
            <a:chExt cx="1561763" cy="1925904"/>
          </a:xfrm>
        </p:grpSpPr>
        <p:sp>
          <p:nvSpPr>
            <p:cNvPr id="47" name="Rounded Rectangle 46"/>
            <p:cNvSpPr/>
            <p:nvPr/>
          </p:nvSpPr>
          <p:spPr>
            <a:xfrm>
              <a:off x="5685858" y="2613728"/>
              <a:ext cx="1561763" cy="1925904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827468" y="3090121"/>
              <a:ext cx="1278542" cy="566443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Data-F</a:t>
              </a:r>
              <a:endParaRPr 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315896" y="26137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827468" y="3763625"/>
              <a:ext cx="1278542" cy="255373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Block </a:t>
              </a:r>
              <a:r>
                <a:rPr lang="en-US" dirty="0" smtClean="0">
                  <a:solidFill>
                    <a:schemeClr val="tx1"/>
                  </a:solidFill>
                </a:rPr>
                <a:t>#6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827468" y="4065921"/>
              <a:ext cx="1278542" cy="255373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Block </a:t>
              </a:r>
              <a:r>
                <a:rPr lang="en-US" dirty="0" smtClean="0">
                  <a:solidFill>
                    <a:schemeClr val="tx1"/>
                  </a:solidFill>
                </a:rPr>
                <a:t>#5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2" name="Straight Arrow Connector 51"/>
          <p:cNvCxnSpPr>
            <a:endCxn id="51" idx="1"/>
          </p:cNvCxnSpPr>
          <p:nvPr/>
        </p:nvCxnSpPr>
        <p:spPr>
          <a:xfrm>
            <a:off x="9403933" y="4172046"/>
            <a:ext cx="447234" cy="302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ooter Placeholder 5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2018 Agmo Studio Sdn Bhd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70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350042" y="1974900"/>
            <a:ext cx="2629580" cy="3473922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582423" y="2389977"/>
            <a:ext cx="2137238" cy="1427324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- Have data</a:t>
            </a:r>
          </a:p>
          <a:p>
            <a:r>
              <a:rPr lang="en-US" sz="3200" dirty="0" smtClean="0"/>
              <a:t>- Have it’s own identity</a:t>
            </a:r>
          </a:p>
          <a:p>
            <a:r>
              <a:rPr lang="en-US" sz="3200" dirty="0" smtClean="0"/>
              <a:t>- Have parent’s identity</a:t>
            </a:r>
          </a:p>
        </p:txBody>
      </p:sp>
      <p:sp>
        <p:nvSpPr>
          <p:cNvPr id="7" name="Rectangle 6"/>
          <p:cNvSpPr/>
          <p:nvPr/>
        </p:nvSpPr>
        <p:spPr>
          <a:xfrm>
            <a:off x="6582423" y="4098486"/>
            <a:ext cx="2137237" cy="45494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My Identity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582422" y="4771990"/>
            <a:ext cx="2137238" cy="45122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Parent’s Identity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2018 Agmo Studio Sdn Bhd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05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calculate identity?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- SHA256 hash algorithm.</a:t>
            </a:r>
          </a:p>
          <a:p>
            <a:r>
              <a:rPr lang="en-US" sz="3200" dirty="0" smtClean="0"/>
              <a:t>- SHA1</a:t>
            </a:r>
            <a:r>
              <a:rPr lang="en-US" sz="3200" dirty="0"/>
              <a:t> hash algorithm.</a:t>
            </a:r>
            <a:endParaRPr lang="en-US" sz="3200" dirty="0" smtClean="0"/>
          </a:p>
          <a:p>
            <a:r>
              <a:rPr lang="en-US" sz="3200" dirty="0" smtClean="0"/>
              <a:t>- MD5</a:t>
            </a:r>
            <a:r>
              <a:rPr lang="en-US" sz="3200" dirty="0"/>
              <a:t> hash algorithm.</a:t>
            </a:r>
            <a:endParaRPr lang="en-US" sz="3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2018 Agmo Studio Sdn Bhd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0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290905" y="3757809"/>
            <a:ext cx="1791222" cy="11096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/>
              <a:t>abcd</a:t>
            </a:r>
            <a:endParaRPr lang="en-US" sz="3600" dirty="0"/>
          </a:p>
        </p:txBody>
      </p:sp>
      <p:sp>
        <p:nvSpPr>
          <p:cNvPr id="7" name="Right Arrow 6"/>
          <p:cNvSpPr/>
          <p:nvPr/>
        </p:nvSpPr>
        <p:spPr>
          <a:xfrm>
            <a:off x="3370225" y="4130984"/>
            <a:ext cx="977030" cy="36325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7340976" y="4130984"/>
            <a:ext cx="977030" cy="36325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35353" y="3592364"/>
            <a:ext cx="2329841" cy="144049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Hash Algorithm</a:t>
            </a:r>
            <a:endParaRPr lang="en-US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8713986" y="4051000"/>
            <a:ext cx="2441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0x1b29cd96f12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1761559" y="2470367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/>
              <a:t>Input</a:t>
            </a:r>
            <a:endParaRPr lang="en-US" sz="2400" b="1" u="sng" dirty="0"/>
          </a:p>
        </p:txBody>
      </p:sp>
      <p:sp>
        <p:nvSpPr>
          <p:cNvPr id="13" name="TextBox 12"/>
          <p:cNvSpPr txBox="1"/>
          <p:nvPr/>
        </p:nvSpPr>
        <p:spPr>
          <a:xfrm>
            <a:off x="9395262" y="2470367"/>
            <a:ext cx="1103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/>
              <a:t>Output</a:t>
            </a:r>
            <a:endParaRPr lang="en-US" sz="2400" b="1" u="sng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2018 Agmo Studio Sdn Bhd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47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- Connect blocks</a:t>
            </a:r>
          </a:p>
          <a:p>
            <a:r>
              <a:rPr lang="en-US" dirty="0" smtClean="0"/>
              <a:t>- Hash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5295253" y="2894462"/>
            <a:ext cx="1985319" cy="2448216"/>
            <a:chOff x="5685858" y="2613728"/>
            <a:chExt cx="1561763" cy="1925904"/>
          </a:xfrm>
        </p:grpSpPr>
        <p:sp>
          <p:nvSpPr>
            <p:cNvPr id="4" name="Rounded Rectangle 3"/>
            <p:cNvSpPr/>
            <p:nvPr/>
          </p:nvSpPr>
          <p:spPr>
            <a:xfrm>
              <a:off x="5685858" y="2613728"/>
              <a:ext cx="1561763" cy="1925904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827468" y="3090121"/>
              <a:ext cx="1278542" cy="566443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15896" y="26137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27468" y="3763625"/>
              <a:ext cx="1278542" cy="255373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My Hash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827468" y="4065921"/>
              <a:ext cx="1278542" cy="255373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Parent Hash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66925" y="2894462"/>
            <a:ext cx="2001922" cy="2468691"/>
            <a:chOff x="5685858" y="2613728"/>
            <a:chExt cx="1561763" cy="1925904"/>
          </a:xfrm>
        </p:grpSpPr>
        <p:sp>
          <p:nvSpPr>
            <p:cNvPr id="11" name="Rounded Rectangle 10"/>
            <p:cNvSpPr/>
            <p:nvPr/>
          </p:nvSpPr>
          <p:spPr>
            <a:xfrm>
              <a:off x="5685858" y="2613728"/>
              <a:ext cx="1561763" cy="1925904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827468" y="3090121"/>
              <a:ext cx="1278542" cy="566443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15896" y="26137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827468" y="3763625"/>
              <a:ext cx="1278542" cy="255373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My Hash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827468" y="4065921"/>
              <a:ext cx="1278542" cy="255373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Hash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641321" y="2894462"/>
            <a:ext cx="2001922" cy="2468691"/>
            <a:chOff x="5685858" y="2613728"/>
            <a:chExt cx="1561763" cy="1925904"/>
          </a:xfrm>
        </p:grpSpPr>
        <p:sp>
          <p:nvSpPr>
            <p:cNvPr id="17" name="Rounded Rectangle 16"/>
            <p:cNvSpPr/>
            <p:nvPr/>
          </p:nvSpPr>
          <p:spPr>
            <a:xfrm>
              <a:off x="5685858" y="2613728"/>
              <a:ext cx="1561763" cy="1925904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827468" y="3090121"/>
              <a:ext cx="1278542" cy="566443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15896" y="26137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27468" y="3763625"/>
              <a:ext cx="1278542" cy="255373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My Hash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827468" y="4065921"/>
              <a:ext cx="1278542" cy="255373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Parent Hash</a:t>
              </a:r>
            </a:p>
          </p:txBody>
        </p:sp>
      </p:grpSp>
      <p:cxnSp>
        <p:nvCxnSpPr>
          <p:cNvPr id="23" name="Straight Arrow Connector 22"/>
          <p:cNvCxnSpPr>
            <a:stCxn id="14" idx="3"/>
            <a:endCxn id="8" idx="1"/>
          </p:cNvCxnSpPr>
          <p:nvPr/>
        </p:nvCxnSpPr>
        <p:spPr>
          <a:xfrm>
            <a:off x="4787325" y="4532113"/>
            <a:ext cx="687943" cy="370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3"/>
            <a:endCxn id="21" idx="1"/>
          </p:cNvCxnSpPr>
          <p:nvPr/>
        </p:nvCxnSpPr>
        <p:spPr>
          <a:xfrm>
            <a:off x="7100555" y="4518531"/>
            <a:ext cx="722287" cy="401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2018 Agmo Studio Sdn Bhd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29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ledger instead of database?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 </a:t>
            </a:r>
            <a:r>
              <a:rPr lang="en-US" sz="3600" dirty="0" smtClean="0"/>
              <a:t>Once data is added, it is </a:t>
            </a:r>
            <a:r>
              <a:rPr lang="en-US" sz="3600" b="1" dirty="0" smtClean="0">
                <a:solidFill>
                  <a:srgbClr val="FF0000"/>
                </a:solidFill>
              </a:rPr>
              <a:t>impossible to change</a:t>
            </a:r>
            <a:r>
              <a:rPr lang="en-US" sz="3600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 smtClean="0"/>
              <a:t> Once data is added, it </a:t>
            </a:r>
            <a:r>
              <a:rPr lang="en-US" sz="3600" b="1" dirty="0" smtClean="0">
                <a:solidFill>
                  <a:srgbClr val="FF0000"/>
                </a:solidFill>
              </a:rPr>
              <a:t>cannot be deleted</a:t>
            </a:r>
            <a:r>
              <a:rPr lang="en-US" sz="3600" dirty="0" smtClean="0"/>
              <a:t>.</a:t>
            </a:r>
            <a:endParaRPr lang="en-US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2018 Agmo Studio Sdn Bhd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09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949312" cy="4023360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900" dirty="0" smtClean="0"/>
              <a:t> </a:t>
            </a:r>
            <a:r>
              <a:rPr lang="en-US" sz="2900" dirty="0" smtClean="0"/>
              <a:t>Head of </a:t>
            </a:r>
            <a:r>
              <a:rPr lang="en-US" sz="2900" dirty="0" err="1" smtClean="0"/>
              <a:t>Blockchain</a:t>
            </a:r>
            <a:r>
              <a:rPr lang="en-US" sz="2900" dirty="0" smtClean="0"/>
              <a:t> in Agmo </a:t>
            </a:r>
            <a:r>
              <a:rPr lang="en-US" sz="2900" dirty="0" smtClean="0"/>
              <a:t>Studio </a:t>
            </a:r>
            <a:r>
              <a:rPr lang="en-US" sz="2900" dirty="0" err="1" smtClean="0"/>
              <a:t>Sdn</a:t>
            </a:r>
            <a:r>
              <a:rPr lang="en-US" sz="2900" dirty="0" smtClean="0"/>
              <a:t> </a:t>
            </a:r>
            <a:r>
              <a:rPr lang="en-US" sz="2900" dirty="0" err="1" smtClean="0"/>
              <a:t>Bhd</a:t>
            </a:r>
            <a:endParaRPr lang="en-US" sz="29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2900" dirty="0"/>
              <a:t> </a:t>
            </a:r>
            <a:r>
              <a:rPr lang="en-US" sz="2900" dirty="0" err="1" smtClean="0"/>
              <a:t>Blockchain</a:t>
            </a:r>
            <a:r>
              <a:rPr lang="en-US" sz="2900" dirty="0" smtClean="0"/>
              <a:t> project involved: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700" dirty="0" err="1" smtClean="0"/>
              <a:t>GetCoinApp</a:t>
            </a:r>
            <a:r>
              <a:rPr lang="en-US" sz="2700" dirty="0" smtClean="0"/>
              <a:t>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300" dirty="0" smtClean="0"/>
              <a:t>First Malaysia BTC Broker (Bank Negara Malaysia Approved)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700" dirty="0" err="1" smtClean="0"/>
              <a:t>Blockchain</a:t>
            </a:r>
            <a:r>
              <a:rPr lang="en-US" sz="2700" dirty="0" smtClean="0"/>
              <a:t> Electronic Health Record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900" dirty="0"/>
              <a:t> </a:t>
            </a:r>
            <a:r>
              <a:rPr lang="en-US" sz="2900" dirty="0" smtClean="0"/>
              <a:t>I started my career as server developer.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700" dirty="0" smtClean="0"/>
              <a:t>Involved in industrial financial system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300" dirty="0" smtClean="0"/>
              <a:t>Hedging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300" dirty="0" smtClean="0"/>
              <a:t>Stock Market Prediction</a:t>
            </a:r>
            <a:endParaRPr lang="en-US" sz="29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29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2018 Agmo Studio Sdn Bhd</a:t>
            </a:r>
            <a:endParaRPr lang="en-US" dirty="0"/>
          </a:p>
        </p:txBody>
      </p:sp>
      <p:sp>
        <p:nvSpPr>
          <p:cNvPr id="5" name="Circle"/>
          <p:cNvSpPr/>
          <p:nvPr/>
        </p:nvSpPr>
        <p:spPr>
          <a:xfrm>
            <a:off x="8343325" y="2079563"/>
            <a:ext cx="2191813" cy="2191813"/>
          </a:xfrm>
          <a:prstGeom prst="ellipse">
            <a:avLst/>
          </a:prstGeom>
          <a:blipFill dpi="0" rotWithShape="1">
            <a:blip r:embed="rId2"/>
            <a:srcRect/>
            <a:stretch>
              <a:fillRect t="-14000" b="-14000"/>
            </a:stretch>
          </a:blipFill>
          <a:ln w="25400">
            <a:solidFill>
              <a:schemeClr val="accent1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6" name="Content Placeholder 2"/>
          <p:cNvSpPr txBox="1"/>
          <p:nvPr/>
        </p:nvSpPr>
        <p:spPr>
          <a:xfrm>
            <a:off x="8875238" y="4271376"/>
            <a:ext cx="2127473" cy="1015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>
              <a:lnSpc>
                <a:spcPct val="40000"/>
              </a:lnSpc>
              <a:spcBef>
                <a:spcPts val="1000"/>
              </a:spcBef>
              <a:defRPr b="1">
                <a:solidFill>
                  <a:schemeClr val="accent5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endParaRPr sz="3000" dirty="0" smtClean="0">
              <a:solidFill>
                <a:schemeClr val="accent2"/>
              </a:solidFill>
            </a:endParaRPr>
          </a:p>
          <a:p>
            <a:pPr>
              <a:lnSpc>
                <a:spcPct val="40000"/>
              </a:lnSpc>
              <a:spcBef>
                <a:spcPts val="1000"/>
              </a:spcBef>
              <a:defRPr sz="2600" b="1">
                <a:solidFill>
                  <a:schemeClr val="accent5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lang="en-US" dirty="0" err="1" smtClean="0">
                <a:solidFill>
                  <a:schemeClr val="accent2"/>
                </a:solidFill>
              </a:rPr>
              <a:t>Jia</a:t>
            </a:r>
            <a:r>
              <a:rPr lang="en-US" dirty="0" smtClean="0">
                <a:solidFill>
                  <a:schemeClr val="accent2"/>
                </a:solidFill>
              </a:rPr>
              <a:t> Hui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08989" y="481653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Head of </a:t>
            </a:r>
            <a:r>
              <a:rPr lang="en-US" dirty="0" err="1" smtClean="0"/>
              <a:t>Blockchain</a:t>
            </a:r>
            <a:r>
              <a:rPr lang="en-US" dirty="0" smtClean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4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Experience</a:t>
            </a:r>
            <a:br>
              <a:rPr lang="en-US" dirty="0" smtClean="0"/>
            </a:br>
            <a:r>
              <a:rPr lang="en-US" dirty="0" smtClean="0"/>
              <a:t>Blockchain Ledger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2018 Agmo Studio Sdn Bhd</a:t>
            </a: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13557" y="4515286"/>
            <a:ext cx="97680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hlinkClick r:id="rId2"/>
              </a:rPr>
              <a:t>https://github.com/AgmoStudioSdnBhd/BlockchainDemo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2942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10014" y="2525122"/>
            <a:ext cx="10058400" cy="35661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Blockchain</a:t>
            </a:r>
            <a:r>
              <a:rPr lang="en-US" dirty="0" smtClean="0"/>
              <a:t> - a </a:t>
            </a:r>
            <a:r>
              <a:rPr lang="en-US" b="1" dirty="0" smtClean="0"/>
              <a:t>distributed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ledger</a:t>
            </a:r>
            <a:r>
              <a:rPr lang="en-US" dirty="0" smtClean="0"/>
              <a:t> with </a:t>
            </a:r>
            <a:r>
              <a:rPr lang="en-US" b="1" dirty="0" smtClean="0"/>
              <a:t>consensus</a:t>
            </a:r>
            <a:r>
              <a:rPr lang="en-US" dirty="0" smtClean="0"/>
              <a:t> algorithm.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2018 Agmo Studio Sdn Bhd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98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10014" y="2525122"/>
            <a:ext cx="10058400" cy="35661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Blockchain</a:t>
            </a:r>
            <a:r>
              <a:rPr lang="en-US" dirty="0" smtClean="0"/>
              <a:t> - a </a:t>
            </a:r>
            <a:r>
              <a:rPr lang="en-US" b="1" dirty="0" smtClean="0"/>
              <a:t>distributed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ledger</a:t>
            </a:r>
            <a:r>
              <a:rPr lang="en-US" dirty="0" smtClean="0"/>
              <a:t> with </a:t>
            </a:r>
            <a:r>
              <a:rPr lang="en-US" b="1" dirty="0" smtClean="0"/>
              <a:t>consensus</a:t>
            </a:r>
            <a:r>
              <a:rPr lang="en-US" dirty="0" smtClean="0"/>
              <a:t> algorithm.</a:t>
            </a:r>
            <a:endParaRPr lang="en-US" dirty="0"/>
          </a:p>
        </p:txBody>
      </p:sp>
      <p:sp>
        <p:nvSpPr>
          <p:cNvPr id="2" name="Line Callout 1 1"/>
          <p:cNvSpPr/>
          <p:nvPr/>
        </p:nvSpPr>
        <p:spPr>
          <a:xfrm>
            <a:off x="8722290" y="175363"/>
            <a:ext cx="3407080" cy="1227551"/>
          </a:xfrm>
          <a:prstGeom prst="borderCallout1">
            <a:avLst>
              <a:gd name="adj1" fmla="val 51403"/>
              <a:gd name="adj2" fmla="val -1037"/>
              <a:gd name="adj3" fmla="val 193112"/>
              <a:gd name="adj4" fmla="val -20318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r>
              <a:rPr lang="en-US" sz="2300" dirty="0"/>
              <a:t>Database</a:t>
            </a:r>
          </a:p>
          <a:p>
            <a:pPr marL="342900" indent="-342900">
              <a:buFontTx/>
              <a:buChar char="-"/>
            </a:pPr>
            <a:r>
              <a:rPr lang="en-US" sz="2300" dirty="0" smtClean="0"/>
              <a:t>Have block and chain</a:t>
            </a:r>
          </a:p>
          <a:p>
            <a:pPr marL="342900" indent="-342900">
              <a:buFontTx/>
              <a:buChar char="-"/>
            </a:pPr>
            <a:r>
              <a:rPr lang="en-US" sz="2300" dirty="0" smtClean="0"/>
              <a:t>Linked together by hash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2018 Agmo Studio Sdn Bhd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34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Blockchain 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- Distributed </a:t>
            </a:r>
            <a:r>
              <a:rPr lang="en-US" sz="4000" b="1" dirty="0" smtClean="0">
                <a:solidFill>
                  <a:srgbClr val="0070C0"/>
                </a:solidFill>
              </a:rPr>
              <a:t>~ (Everywhere)</a:t>
            </a:r>
          </a:p>
          <a:p>
            <a:r>
              <a:rPr lang="en-US" sz="4000" dirty="0" smtClean="0"/>
              <a:t>- </a:t>
            </a:r>
            <a:r>
              <a:rPr lang="en-US" sz="4000" dirty="0" smtClean="0">
                <a:solidFill>
                  <a:srgbClr val="FF0000"/>
                </a:solidFill>
              </a:rPr>
              <a:t>Immutable</a:t>
            </a:r>
            <a:endParaRPr lang="en-US" sz="4000" b="1" dirty="0" smtClean="0">
              <a:solidFill>
                <a:srgbClr val="FF0000"/>
              </a:solidFill>
            </a:endParaRPr>
          </a:p>
          <a:p>
            <a:r>
              <a:rPr lang="en-US" sz="4000" dirty="0" smtClean="0"/>
              <a:t>- </a:t>
            </a:r>
            <a:r>
              <a:rPr lang="en-US" sz="4000" dirty="0" smtClean="0">
                <a:solidFill>
                  <a:srgbClr val="FF0000"/>
                </a:solidFill>
              </a:rPr>
              <a:t>History</a:t>
            </a:r>
          </a:p>
          <a:p>
            <a:r>
              <a:rPr lang="en-US" sz="4000" dirty="0" smtClean="0"/>
              <a:t>- </a:t>
            </a:r>
            <a:r>
              <a:rPr lang="en-US" sz="4000" dirty="0" smtClean="0">
                <a:solidFill>
                  <a:srgbClr val="FF0000"/>
                </a:solidFill>
              </a:rPr>
              <a:t>Secure</a:t>
            </a:r>
            <a:endParaRPr lang="en-US" sz="4000" b="1" dirty="0" smtClean="0">
              <a:solidFill>
                <a:srgbClr val="FF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975100" y="2984500"/>
            <a:ext cx="1371600" cy="4191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018280" y="3644900"/>
            <a:ext cx="132842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4018280" y="3886201"/>
            <a:ext cx="1328420" cy="40893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5664200" y="2882900"/>
            <a:ext cx="4114800" cy="152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Ledger</a:t>
            </a:r>
            <a:endParaRPr lang="en-US" sz="54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2018 Agmo Studio Sdn Bhd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20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Distributed Network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2018 Agmo Studio Sdn Bhd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1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Network (P2P Network)</a:t>
            </a:r>
            <a:endParaRPr lang="en-US" dirty="0"/>
          </a:p>
        </p:txBody>
      </p:sp>
      <p:pic>
        <p:nvPicPr>
          <p:cNvPr id="2050" name="Picture 2" descr="Image result for utorren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06" b="43652"/>
          <a:stretch/>
        </p:blipFill>
        <p:spPr bwMode="auto">
          <a:xfrm>
            <a:off x="1184962" y="1851225"/>
            <a:ext cx="9867041" cy="429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2018 Agmo Studio Sdn Bhd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33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621627" y="2141838"/>
            <a:ext cx="1326292" cy="1282039"/>
            <a:chOff x="2356022" y="2141838"/>
            <a:chExt cx="1326292" cy="128203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7133" y="2286514"/>
              <a:ext cx="687212" cy="926242"/>
            </a:xfrm>
            <a:prstGeom prst="rect">
              <a:avLst/>
            </a:prstGeom>
          </p:spPr>
        </p:pic>
        <p:sp>
          <p:nvSpPr>
            <p:cNvPr id="11" name="Oval 10"/>
            <p:cNvSpPr/>
            <p:nvPr/>
          </p:nvSpPr>
          <p:spPr>
            <a:xfrm>
              <a:off x="2356022" y="2141838"/>
              <a:ext cx="1326292" cy="128203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994289" y="4136218"/>
            <a:ext cx="1326292" cy="1282039"/>
            <a:chOff x="3532348" y="4136218"/>
            <a:chExt cx="1326292" cy="1282039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7594" y="4282260"/>
              <a:ext cx="615800" cy="989957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3532348" y="4136218"/>
              <a:ext cx="1326292" cy="128203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366951" y="716692"/>
            <a:ext cx="1326292" cy="1282039"/>
            <a:chOff x="5086995" y="2296822"/>
            <a:chExt cx="1326292" cy="128203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36975" y="2499409"/>
              <a:ext cx="626333" cy="876866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>
              <a:off x="5086995" y="2296822"/>
              <a:ext cx="1326292" cy="128203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739613" y="4136218"/>
            <a:ext cx="1326292" cy="1282039"/>
            <a:chOff x="6344201" y="4077716"/>
            <a:chExt cx="1326292" cy="128203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07732" y="4282260"/>
              <a:ext cx="599230" cy="872953"/>
            </a:xfrm>
            <a:prstGeom prst="rect">
              <a:avLst/>
            </a:prstGeom>
          </p:spPr>
        </p:pic>
        <p:sp>
          <p:nvSpPr>
            <p:cNvPr id="20" name="Oval 19"/>
            <p:cNvSpPr/>
            <p:nvPr/>
          </p:nvSpPr>
          <p:spPr>
            <a:xfrm>
              <a:off x="6344201" y="4077716"/>
              <a:ext cx="1326292" cy="128203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112273" y="2141838"/>
            <a:ext cx="1326292" cy="1282039"/>
            <a:chOff x="7846668" y="2227147"/>
            <a:chExt cx="1326292" cy="128203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70933" y="2408795"/>
              <a:ext cx="677762" cy="918744"/>
            </a:xfrm>
            <a:prstGeom prst="rect">
              <a:avLst/>
            </a:prstGeom>
          </p:spPr>
        </p:pic>
        <p:sp>
          <p:nvSpPr>
            <p:cNvPr id="23" name="Oval 22"/>
            <p:cNvSpPr/>
            <p:nvPr/>
          </p:nvSpPr>
          <p:spPr>
            <a:xfrm>
              <a:off x="7846668" y="2227147"/>
              <a:ext cx="1326292" cy="128203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241794" y="2665203"/>
            <a:ext cx="15824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Arial Black" panose="020B0A04020102020204" pitchFamily="34" charset="0"/>
              </a:rPr>
              <a:t>Distributed</a:t>
            </a:r>
          </a:p>
          <a:p>
            <a:pPr algn="ctr"/>
            <a:r>
              <a:rPr lang="en-US" dirty="0" smtClean="0">
                <a:solidFill>
                  <a:schemeClr val="accent2"/>
                </a:solidFill>
                <a:latin typeface="Arial Black" panose="020B0A04020102020204" pitchFamily="34" charset="0"/>
              </a:rPr>
              <a:t>Torrent</a:t>
            </a:r>
          </a:p>
          <a:p>
            <a:pPr algn="ctr"/>
            <a:r>
              <a:rPr lang="en-US" dirty="0" smtClean="0">
                <a:solidFill>
                  <a:schemeClr val="accent2"/>
                </a:solidFill>
                <a:latin typeface="Arial Black" panose="020B0A04020102020204" pitchFamily="34" charset="0"/>
              </a:rPr>
              <a:t>Network</a:t>
            </a:r>
            <a:endParaRPr lang="en-US" dirty="0">
              <a:solidFill>
                <a:schemeClr val="accent2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4019003" y="1715312"/>
            <a:ext cx="1203785" cy="6673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6839997" y="1707074"/>
            <a:ext cx="1203785" cy="6673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 flipV="1">
            <a:off x="3780103" y="3098775"/>
            <a:ext cx="1203785" cy="6673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7103612" y="3123487"/>
            <a:ext cx="1203785" cy="6673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5222788" y="4241070"/>
            <a:ext cx="161720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5077979" y="2094236"/>
            <a:ext cx="901600" cy="194012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6134928" y="2117126"/>
            <a:ext cx="912621" cy="191723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4245427" y="2559577"/>
            <a:ext cx="3712431" cy="242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33328" y="3110727"/>
            <a:ext cx="2337245" cy="106645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226555" y="2781538"/>
            <a:ext cx="2694823" cy="13956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files icon mp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197" y="1053163"/>
            <a:ext cx="464885" cy="59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files icon flv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020" y="1013292"/>
            <a:ext cx="667328" cy="66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Image result for files icon mp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289" y="2487745"/>
            <a:ext cx="464885" cy="59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Image result for files icon flv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112" y="2447874"/>
            <a:ext cx="667328" cy="66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Image result for files icon mp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013" y="4484764"/>
            <a:ext cx="464885" cy="59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Image result for files icon flv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836" y="4444893"/>
            <a:ext cx="667328" cy="66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Image result for files icon mp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079" y="4524635"/>
            <a:ext cx="464885" cy="59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files icon flv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902" y="4484764"/>
            <a:ext cx="667328" cy="66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Image result for files icon mp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173" y="2402202"/>
            <a:ext cx="464885" cy="59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Image result for files icon flv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996" y="2362331"/>
            <a:ext cx="667328" cy="66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Footer Placeholder 3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2018 Agmo Studio Sdn Bhd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84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Distributed Ledger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2018 Agmo Studio Sdn Bhd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95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218" y="4539162"/>
            <a:ext cx="1312551" cy="47518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827" y="4539162"/>
            <a:ext cx="1312551" cy="47518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439" y="2543946"/>
            <a:ext cx="1312551" cy="47518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858" y="1118800"/>
            <a:ext cx="1312551" cy="47518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567" y="2512043"/>
            <a:ext cx="1312551" cy="475184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2621627" y="2141838"/>
            <a:ext cx="1326292" cy="1282039"/>
            <a:chOff x="2356022" y="2141838"/>
            <a:chExt cx="1326292" cy="128203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67133" y="2286514"/>
              <a:ext cx="687212" cy="926242"/>
            </a:xfrm>
            <a:prstGeom prst="rect">
              <a:avLst/>
            </a:prstGeom>
          </p:spPr>
        </p:pic>
        <p:sp>
          <p:nvSpPr>
            <p:cNvPr id="10" name="Oval 9"/>
            <p:cNvSpPr/>
            <p:nvPr/>
          </p:nvSpPr>
          <p:spPr>
            <a:xfrm>
              <a:off x="2356022" y="2141838"/>
              <a:ext cx="1326292" cy="128203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994289" y="4136218"/>
            <a:ext cx="1326292" cy="1282039"/>
            <a:chOff x="3532348" y="4136218"/>
            <a:chExt cx="1326292" cy="128203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87594" y="4282260"/>
              <a:ext cx="615800" cy="989957"/>
            </a:xfrm>
            <a:prstGeom prst="rect">
              <a:avLst/>
            </a:prstGeom>
          </p:spPr>
        </p:pic>
        <p:sp>
          <p:nvSpPr>
            <p:cNvPr id="11" name="Oval 10"/>
            <p:cNvSpPr/>
            <p:nvPr/>
          </p:nvSpPr>
          <p:spPr>
            <a:xfrm>
              <a:off x="3532348" y="4136218"/>
              <a:ext cx="1326292" cy="128203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366951" y="716692"/>
            <a:ext cx="1326292" cy="1282039"/>
            <a:chOff x="5086995" y="2296822"/>
            <a:chExt cx="1326292" cy="128203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36975" y="2499409"/>
              <a:ext cx="626333" cy="876866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5086995" y="2296822"/>
              <a:ext cx="1326292" cy="128203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739613" y="4136218"/>
            <a:ext cx="1326292" cy="1282039"/>
            <a:chOff x="6344201" y="4077716"/>
            <a:chExt cx="1326292" cy="128203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07732" y="4282260"/>
              <a:ext cx="599230" cy="872953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6344201" y="4077716"/>
              <a:ext cx="1326292" cy="128203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112273" y="2141838"/>
            <a:ext cx="1326292" cy="1282039"/>
            <a:chOff x="7846668" y="2227147"/>
            <a:chExt cx="1326292" cy="128203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70933" y="2408795"/>
              <a:ext cx="677762" cy="918744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7846668" y="2227147"/>
              <a:ext cx="1326292" cy="128203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5241794" y="2665203"/>
            <a:ext cx="15824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Arial Black" panose="020B0A04020102020204" pitchFamily="34" charset="0"/>
              </a:rPr>
              <a:t>Distributed</a:t>
            </a:r>
          </a:p>
          <a:p>
            <a:pPr algn="ctr"/>
            <a:r>
              <a:rPr lang="en-US" dirty="0" smtClean="0">
                <a:solidFill>
                  <a:schemeClr val="accent2"/>
                </a:solidFill>
                <a:latin typeface="Arial Black" panose="020B0A04020102020204" pitchFamily="34" charset="0"/>
              </a:rPr>
              <a:t>Ledger</a:t>
            </a:r>
          </a:p>
          <a:p>
            <a:pPr algn="ctr"/>
            <a:r>
              <a:rPr lang="en-US" dirty="0" smtClean="0">
                <a:solidFill>
                  <a:schemeClr val="accent2"/>
                </a:solidFill>
                <a:latin typeface="Arial Black" panose="020B0A04020102020204" pitchFamily="34" charset="0"/>
              </a:rPr>
              <a:t>Network</a:t>
            </a:r>
            <a:endParaRPr lang="en-US" dirty="0">
              <a:solidFill>
                <a:schemeClr val="accent2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4019003" y="1715312"/>
            <a:ext cx="1203785" cy="6673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6839997" y="1707074"/>
            <a:ext cx="1203785" cy="6673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5400000" flipV="1">
            <a:off x="3780103" y="3098775"/>
            <a:ext cx="1203785" cy="6673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 flipH="1" flipV="1">
            <a:off x="7103612" y="3123487"/>
            <a:ext cx="1203785" cy="6673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5222788" y="4241070"/>
            <a:ext cx="161720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5077979" y="2094236"/>
            <a:ext cx="901600" cy="194012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6134928" y="2117126"/>
            <a:ext cx="912621" cy="191723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4245427" y="2559577"/>
            <a:ext cx="3712431" cy="242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5233328" y="3110727"/>
            <a:ext cx="2337245" cy="106645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226555" y="2781538"/>
            <a:ext cx="2694823" cy="13956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2018 Agmo Studio Sdn Bhd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90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so good being </a:t>
            </a:r>
            <a:r>
              <a:rPr lang="en-US" b="1" dirty="0" smtClean="0"/>
              <a:t>distributed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2018 Agmo Studio Sdn Bhd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Team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2018 Agmo Studio Sdn Bhd</a:t>
            </a:r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6633079" y="2324626"/>
            <a:ext cx="2127473" cy="1015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>
              <a:lnSpc>
                <a:spcPct val="40000"/>
              </a:lnSpc>
              <a:spcBef>
                <a:spcPts val="1000"/>
              </a:spcBef>
              <a:defRPr b="1">
                <a:solidFill>
                  <a:schemeClr val="accent5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endParaRPr sz="3000" dirty="0" smtClean="0">
              <a:solidFill>
                <a:schemeClr val="accent2"/>
              </a:solidFill>
            </a:endParaRPr>
          </a:p>
          <a:p>
            <a:pPr>
              <a:lnSpc>
                <a:spcPct val="40000"/>
              </a:lnSpc>
              <a:spcBef>
                <a:spcPts val="1000"/>
              </a:spcBef>
              <a:defRPr sz="2600" b="1">
                <a:solidFill>
                  <a:schemeClr val="accent5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lang="en-US" dirty="0" err="1" smtClean="0">
                <a:solidFill>
                  <a:schemeClr val="accent2"/>
                </a:solidFill>
              </a:rPr>
              <a:t>Jia</a:t>
            </a:r>
            <a:r>
              <a:rPr lang="en-US" dirty="0" smtClean="0">
                <a:solidFill>
                  <a:schemeClr val="accent2"/>
                </a:solidFill>
              </a:rPr>
              <a:t> Hui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95501" y="2940550"/>
            <a:ext cx="838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Circle"/>
          <p:cNvSpPr/>
          <p:nvPr/>
        </p:nvSpPr>
        <p:spPr>
          <a:xfrm>
            <a:off x="1918761" y="3986594"/>
            <a:ext cx="1270001" cy="1270001"/>
          </a:xfrm>
          <a:prstGeom prst="ellipse">
            <a:avLst/>
          </a:prstGeom>
          <a:blipFill dpi="0" rotWithShape="1">
            <a:blip r:embed="rId2"/>
            <a:srcRect/>
            <a:stretch>
              <a:fillRect l="-10000" t="-20000" r="-10000" b="-5000"/>
            </a:stretch>
          </a:blip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0" name="Content Placeholder 2"/>
          <p:cNvSpPr txBox="1"/>
          <p:nvPr/>
        </p:nvSpPr>
        <p:spPr>
          <a:xfrm>
            <a:off x="3304321" y="4117649"/>
            <a:ext cx="2127473" cy="1015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>
              <a:lnSpc>
                <a:spcPct val="40000"/>
              </a:lnSpc>
              <a:spcBef>
                <a:spcPts val="1000"/>
              </a:spcBef>
              <a:defRPr b="1">
                <a:solidFill>
                  <a:schemeClr val="accent5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endParaRPr sz="3000" dirty="0" smtClean="0">
              <a:solidFill>
                <a:schemeClr val="accent2"/>
              </a:solidFill>
            </a:endParaRPr>
          </a:p>
          <a:p>
            <a:pPr>
              <a:lnSpc>
                <a:spcPct val="40000"/>
              </a:lnSpc>
              <a:spcBef>
                <a:spcPts val="1000"/>
              </a:spcBef>
              <a:defRPr sz="2600" b="1">
                <a:solidFill>
                  <a:schemeClr val="accent5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lang="en-US" dirty="0" smtClean="0">
                <a:solidFill>
                  <a:schemeClr val="accent2"/>
                </a:solidFill>
              </a:rPr>
              <a:t>Steven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66743" y="4733573"/>
            <a:ext cx="10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Assistant</a:t>
            </a:r>
            <a:endParaRPr lang="en-US" dirty="0"/>
          </a:p>
        </p:txBody>
      </p:sp>
      <p:sp>
        <p:nvSpPr>
          <p:cNvPr id="12" name="Circle"/>
          <p:cNvSpPr/>
          <p:nvPr/>
        </p:nvSpPr>
        <p:spPr>
          <a:xfrm>
            <a:off x="7123429" y="3986594"/>
            <a:ext cx="1270001" cy="1270001"/>
          </a:xfrm>
          <a:prstGeom prst="ellipse">
            <a:avLst/>
          </a:prstGeom>
          <a:blipFill dpi="0" rotWithShape="1">
            <a:blip r:embed="rId3"/>
            <a:srcRect/>
            <a:stretch>
              <a:fillRect l="-30000" t="-80000" r="-30000" b="-30000"/>
            </a:stretch>
          </a:blip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3" name="Content Placeholder 2"/>
          <p:cNvSpPr txBox="1"/>
          <p:nvPr/>
        </p:nvSpPr>
        <p:spPr>
          <a:xfrm>
            <a:off x="8508989" y="4117649"/>
            <a:ext cx="2127473" cy="1015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>
              <a:lnSpc>
                <a:spcPct val="40000"/>
              </a:lnSpc>
              <a:spcBef>
                <a:spcPts val="1000"/>
              </a:spcBef>
              <a:defRPr b="1">
                <a:solidFill>
                  <a:schemeClr val="accent5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endParaRPr sz="3000" dirty="0" smtClean="0">
              <a:solidFill>
                <a:schemeClr val="accent2"/>
              </a:solidFill>
            </a:endParaRPr>
          </a:p>
          <a:p>
            <a:pPr>
              <a:lnSpc>
                <a:spcPct val="40000"/>
              </a:lnSpc>
              <a:spcBef>
                <a:spcPts val="1000"/>
              </a:spcBef>
              <a:defRPr sz="2600" b="1">
                <a:solidFill>
                  <a:schemeClr val="accent5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lang="en-US" dirty="0" err="1" smtClean="0">
                <a:solidFill>
                  <a:schemeClr val="accent2"/>
                </a:solidFill>
              </a:rPr>
              <a:t>Keng</a:t>
            </a:r>
            <a:r>
              <a:rPr lang="en-US" dirty="0" smtClean="0">
                <a:solidFill>
                  <a:schemeClr val="accent2"/>
                </a:solidFill>
              </a:rPr>
              <a:t> Ye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471411" y="4733573"/>
            <a:ext cx="10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Assistant</a:t>
            </a:r>
            <a:endParaRPr lang="en-US" dirty="0"/>
          </a:p>
        </p:txBody>
      </p:sp>
      <p:sp>
        <p:nvSpPr>
          <p:cNvPr id="16" name="Circle"/>
          <p:cNvSpPr/>
          <p:nvPr/>
        </p:nvSpPr>
        <p:spPr>
          <a:xfrm>
            <a:off x="5269334" y="2292504"/>
            <a:ext cx="1270001" cy="1270001"/>
          </a:xfrm>
          <a:prstGeom prst="ellipse">
            <a:avLst/>
          </a:prstGeom>
          <a:blipFill dpi="0" rotWithShape="1">
            <a:blip r:embed="rId4"/>
            <a:srcRect/>
            <a:stretch>
              <a:fillRect t="-14000" b="-14000"/>
            </a:stretch>
          </a:blipFill>
          <a:ln w="25400">
            <a:solidFill>
              <a:schemeClr val="accent1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225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Centralized vs Distributed</a:t>
            </a:r>
            <a:endParaRPr lang="en-US" sz="5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Centralized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distributed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98949" y="2691026"/>
            <a:ext cx="3077552" cy="23673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37082" y="2767672"/>
            <a:ext cx="3178349" cy="2290702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2018 Agmo Studio Sdn Bhd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Centralized vs Distributed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0052"/>
            <a:ext cx="4937760" cy="736282"/>
          </a:xfrm>
        </p:spPr>
        <p:txBody>
          <a:bodyPr>
            <a:normAutofit/>
          </a:bodyPr>
          <a:lstStyle/>
          <a:p>
            <a:r>
              <a:rPr lang="en-US" sz="2400" u="sng" dirty="0" smtClean="0"/>
              <a:t>Centralized</a:t>
            </a:r>
            <a:endParaRPr lang="en-US" sz="2400" u="sng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836335"/>
            <a:ext cx="4937760" cy="32867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/>
              <a:t> Data are stored in </a:t>
            </a:r>
            <a:r>
              <a:rPr lang="en-US" sz="2800" b="1" dirty="0" smtClean="0">
                <a:solidFill>
                  <a:srgbClr val="FF0000"/>
                </a:solidFill>
              </a:rPr>
              <a:t>one server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FF0000"/>
                </a:solidFill>
              </a:rPr>
              <a:t> </a:t>
            </a:r>
            <a:r>
              <a:rPr lang="en-US" sz="2800" dirty="0" smtClean="0"/>
              <a:t>Data are not </a:t>
            </a:r>
            <a:r>
              <a:rPr lang="en-US" sz="2800" b="1" dirty="0" smtClean="0">
                <a:solidFill>
                  <a:srgbClr val="FF0000"/>
                </a:solidFill>
              </a:rPr>
              <a:t>secure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2100052"/>
            <a:ext cx="4937760" cy="736282"/>
          </a:xfrm>
        </p:spPr>
        <p:txBody>
          <a:bodyPr>
            <a:normAutofit/>
          </a:bodyPr>
          <a:lstStyle/>
          <a:p>
            <a:r>
              <a:rPr lang="en-US" sz="2400" b="1" u="sng" dirty="0" smtClean="0"/>
              <a:t>Distributed</a:t>
            </a:r>
            <a:endParaRPr lang="en-US" sz="2400" b="1" u="sng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836334"/>
            <a:ext cx="4937760" cy="32867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/>
              <a:t> Data are stored in every </a:t>
            </a:r>
            <a:r>
              <a:rPr lang="en-US" sz="2800" b="1" dirty="0" smtClean="0">
                <a:solidFill>
                  <a:srgbClr val="FF0000"/>
                </a:solidFill>
              </a:rPr>
              <a:t>nodes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dirty="0" smtClean="0"/>
              <a:t>Data are </a:t>
            </a:r>
            <a:r>
              <a:rPr lang="en-US" sz="2800" b="1" dirty="0" smtClean="0">
                <a:solidFill>
                  <a:srgbClr val="FF0000"/>
                </a:solidFill>
              </a:rPr>
              <a:t>secure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2018 Agmo Studio Sdn Bhd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3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Blockchain 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- </a:t>
            </a:r>
            <a:r>
              <a:rPr lang="en-US" sz="4000" dirty="0" smtClean="0">
                <a:solidFill>
                  <a:srgbClr val="FF0000"/>
                </a:solidFill>
              </a:rPr>
              <a:t>Distributed</a:t>
            </a:r>
            <a:endParaRPr lang="en-US" sz="4000" b="1" dirty="0" smtClean="0">
              <a:solidFill>
                <a:srgbClr val="FF0000"/>
              </a:solidFill>
            </a:endParaRPr>
          </a:p>
          <a:p>
            <a:r>
              <a:rPr lang="en-US" sz="4000" dirty="0" smtClean="0">
                <a:solidFill>
                  <a:schemeClr val="tx1"/>
                </a:solidFill>
              </a:rPr>
              <a:t>- Immutable</a:t>
            </a:r>
            <a:endParaRPr lang="en-US" sz="4000" b="1" dirty="0" smtClean="0">
              <a:solidFill>
                <a:schemeClr val="tx1"/>
              </a:solidFill>
            </a:endParaRPr>
          </a:p>
          <a:p>
            <a:r>
              <a:rPr lang="en-US" sz="4000" dirty="0" smtClean="0">
                <a:solidFill>
                  <a:schemeClr val="tx1"/>
                </a:solidFill>
              </a:rPr>
              <a:t>- History</a:t>
            </a:r>
          </a:p>
          <a:p>
            <a:r>
              <a:rPr lang="en-US" sz="4000" dirty="0" smtClean="0"/>
              <a:t>- </a:t>
            </a:r>
            <a:r>
              <a:rPr lang="en-US" sz="4000" dirty="0" smtClean="0">
                <a:solidFill>
                  <a:srgbClr val="FF0000"/>
                </a:solidFill>
              </a:rPr>
              <a:t>Secure</a:t>
            </a:r>
            <a:endParaRPr lang="en-US" sz="4000" b="1" dirty="0" smtClean="0">
              <a:solidFill>
                <a:srgbClr val="FF000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018280" y="2237318"/>
            <a:ext cx="1371600" cy="4191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018280" y="3884085"/>
            <a:ext cx="1371600" cy="4593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5486400" y="2446868"/>
            <a:ext cx="4114800" cy="152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Distributed</a:t>
            </a:r>
            <a:endParaRPr lang="en-US" sz="4400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2018 Agmo Studio Sdn Bhd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38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 if you remember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2018 Agmo Studio Sdn Bhd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38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Blockchain 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- </a:t>
            </a:r>
            <a:r>
              <a:rPr lang="en-US" sz="4000" dirty="0" smtClean="0">
                <a:solidFill>
                  <a:srgbClr val="FF0000"/>
                </a:solidFill>
              </a:rPr>
              <a:t>Distributed</a:t>
            </a:r>
            <a:endParaRPr lang="en-US" sz="4000" b="1" dirty="0" smtClean="0">
              <a:solidFill>
                <a:srgbClr val="FF0000"/>
              </a:solidFill>
            </a:endParaRPr>
          </a:p>
          <a:p>
            <a:r>
              <a:rPr lang="en-US" sz="4000" dirty="0" smtClean="0">
                <a:solidFill>
                  <a:schemeClr val="tx1"/>
                </a:solidFill>
              </a:rPr>
              <a:t>- </a:t>
            </a:r>
            <a:r>
              <a:rPr lang="en-US" sz="4000" dirty="0" smtClean="0">
                <a:solidFill>
                  <a:srgbClr val="FF0000"/>
                </a:solidFill>
              </a:rPr>
              <a:t>Immutable</a:t>
            </a:r>
            <a:endParaRPr lang="en-US" sz="4000" b="1" dirty="0" smtClean="0">
              <a:solidFill>
                <a:srgbClr val="FF0000"/>
              </a:solidFill>
            </a:endParaRPr>
          </a:p>
          <a:p>
            <a:r>
              <a:rPr lang="en-US" sz="4000" dirty="0" smtClean="0">
                <a:solidFill>
                  <a:schemeClr val="tx1"/>
                </a:solidFill>
              </a:rPr>
              <a:t>- </a:t>
            </a:r>
            <a:r>
              <a:rPr lang="en-US" sz="4000" dirty="0" smtClean="0">
                <a:solidFill>
                  <a:srgbClr val="FF0000"/>
                </a:solidFill>
              </a:rPr>
              <a:t>History</a:t>
            </a:r>
          </a:p>
          <a:p>
            <a:r>
              <a:rPr lang="en-US" sz="4000" dirty="0" smtClean="0"/>
              <a:t>- </a:t>
            </a:r>
            <a:r>
              <a:rPr lang="en-US" sz="4000" dirty="0" smtClean="0">
                <a:solidFill>
                  <a:srgbClr val="FF0000"/>
                </a:solidFill>
              </a:rPr>
              <a:t>Secure</a:t>
            </a:r>
            <a:endParaRPr lang="en-US" sz="4000" b="1" dirty="0" smtClean="0">
              <a:solidFill>
                <a:srgbClr val="FF000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018280" y="2237318"/>
            <a:ext cx="1371600" cy="4191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987800" y="3739092"/>
            <a:ext cx="1402080" cy="14499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5486400" y="2446868"/>
            <a:ext cx="4114800" cy="152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Distributed</a:t>
            </a:r>
            <a:endParaRPr lang="en-US" sz="44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975100" y="2984500"/>
            <a:ext cx="1371600" cy="4191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025900" y="4349750"/>
            <a:ext cx="132842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756400" y="3575050"/>
            <a:ext cx="4114800" cy="152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Ledger</a:t>
            </a:r>
            <a:endParaRPr lang="en-US" sz="5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2018 Agmo Studio Sdn Bhd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29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/>
              <a:t>B</a:t>
            </a:r>
            <a:r>
              <a:rPr lang="en-US" dirty="0" smtClean="0"/>
              <a:t>lockchain instead of Distributed Ledger?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2018 Agmo Studio Sdn Bhd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42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10014" y="2525122"/>
            <a:ext cx="10058400" cy="35661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Blockchain</a:t>
            </a:r>
            <a:r>
              <a:rPr lang="en-US" dirty="0" smtClean="0"/>
              <a:t> - a </a:t>
            </a:r>
            <a:r>
              <a:rPr lang="en-US" b="1" dirty="0" smtClean="0">
                <a:solidFill>
                  <a:srgbClr val="FF0000"/>
                </a:solidFill>
              </a:rPr>
              <a:t>distributed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ledger</a:t>
            </a:r>
            <a:r>
              <a:rPr lang="en-US" dirty="0" smtClean="0"/>
              <a:t> with </a:t>
            </a:r>
            <a:r>
              <a:rPr lang="en-US" sz="5400" b="1" dirty="0" smtClean="0"/>
              <a:t>consensus</a:t>
            </a:r>
            <a:r>
              <a:rPr lang="en-US" dirty="0" smtClean="0"/>
              <a:t> algorithm.</a:t>
            </a:r>
            <a:endParaRPr lang="en-US" dirty="0"/>
          </a:p>
        </p:txBody>
      </p:sp>
      <p:sp>
        <p:nvSpPr>
          <p:cNvPr id="2" name="Line Callout 1 1"/>
          <p:cNvSpPr/>
          <p:nvPr/>
        </p:nvSpPr>
        <p:spPr>
          <a:xfrm>
            <a:off x="8722290" y="175363"/>
            <a:ext cx="3407080" cy="1227551"/>
          </a:xfrm>
          <a:prstGeom prst="borderCallout1">
            <a:avLst>
              <a:gd name="adj1" fmla="val 51403"/>
              <a:gd name="adj2" fmla="val -1037"/>
              <a:gd name="adj3" fmla="val 193112"/>
              <a:gd name="adj4" fmla="val -20318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r>
              <a:rPr lang="en-US" sz="2300" dirty="0"/>
              <a:t>Database</a:t>
            </a:r>
          </a:p>
          <a:p>
            <a:pPr marL="342900" indent="-342900">
              <a:buFontTx/>
              <a:buChar char="-"/>
            </a:pPr>
            <a:r>
              <a:rPr lang="en-US" sz="2300" dirty="0" smtClean="0"/>
              <a:t>Have block and chain</a:t>
            </a:r>
          </a:p>
          <a:p>
            <a:pPr marL="342900" indent="-342900">
              <a:buFontTx/>
              <a:buChar char="-"/>
            </a:pPr>
            <a:r>
              <a:rPr lang="en-US" sz="2300" dirty="0" smtClean="0"/>
              <a:t>Linked together by hash</a:t>
            </a:r>
          </a:p>
        </p:txBody>
      </p:sp>
      <p:sp>
        <p:nvSpPr>
          <p:cNvPr id="5" name="Line Callout 1 4"/>
          <p:cNvSpPr/>
          <p:nvPr/>
        </p:nvSpPr>
        <p:spPr>
          <a:xfrm>
            <a:off x="2003990" y="175363"/>
            <a:ext cx="3407080" cy="1227551"/>
          </a:xfrm>
          <a:prstGeom prst="borderCallout1">
            <a:avLst>
              <a:gd name="adj1" fmla="val 109339"/>
              <a:gd name="adj2" fmla="val 85442"/>
              <a:gd name="adj3" fmla="val 186904"/>
              <a:gd name="adj4" fmla="val 111264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r>
              <a:rPr lang="en-US" sz="2300" dirty="0" smtClean="0"/>
              <a:t>Many nodes instead of one server.</a:t>
            </a:r>
            <a:endParaRPr lang="en-US" sz="2300" dirty="0"/>
          </a:p>
          <a:p>
            <a:pPr marL="342900" indent="-342900">
              <a:buFontTx/>
              <a:buChar char="-"/>
            </a:pPr>
            <a:r>
              <a:rPr lang="en-US" sz="2300" dirty="0" smtClean="0"/>
              <a:t>Secure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2018 Agmo Studio Sdn Bhd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57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Consensus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 a fault-tolerant mechanism that is used in computer and </a:t>
            </a:r>
            <a:r>
              <a:rPr lang="en-US" sz="2400" dirty="0" err="1">
                <a:solidFill>
                  <a:schemeClr val="tx1"/>
                </a:solidFill>
              </a:rPr>
              <a:t>B</a:t>
            </a:r>
            <a:r>
              <a:rPr lang="en-US" sz="2400" dirty="0" err="1" smtClean="0">
                <a:solidFill>
                  <a:schemeClr val="tx1"/>
                </a:solidFill>
              </a:rPr>
              <a:t>lockchain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smtClean="0"/>
              <a:t>systems </a:t>
            </a:r>
            <a:r>
              <a:rPr lang="en-US" sz="2400" dirty="0"/>
              <a:t>to achieve the necessary agreement on a single data value or a single state of the network among distributed processes or multi-agent systems. It is useful in record-keeping, among other things.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2018 Agmo Studio Sdn Bhd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75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Consensus (TL;DR)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0070C0"/>
                </a:solidFill>
              </a:rPr>
              <a:t>Making everyone happy.</a:t>
            </a:r>
            <a:endParaRPr lang="en-US" sz="4000" dirty="0">
              <a:solidFill>
                <a:srgbClr val="0070C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2018 Agmo Studio Sdn Bhd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67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Without</a:t>
            </a:r>
            <a:r>
              <a:rPr lang="en-US" dirty="0" smtClean="0"/>
              <a:t> consensus in a distributed ledger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2018 Agmo Studio Sdn Bhd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14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Blockchain Very Important Concept</a:t>
            </a:r>
            <a:endParaRPr lang="en-US" dirty="0"/>
          </a:p>
        </p:txBody>
      </p:sp>
      <p:pic>
        <p:nvPicPr>
          <p:cNvPr id="1030" name="Picture 6" descr="Image result for chain icon 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65695">
            <a:off x="2760987" y="225468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77427" y="4451540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</a:t>
            </a:r>
            <a:r>
              <a:rPr lang="en-US" sz="2400" dirty="0" smtClean="0"/>
              <a:t>s not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915900" y="2725118"/>
            <a:ext cx="7938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latin typeface="Arial Black" panose="020B0A04020102020204" pitchFamily="34" charset="0"/>
              </a:rPr>
              <a:t>≠</a:t>
            </a:r>
            <a:endParaRPr lang="en-US" sz="7200" dirty="0">
              <a:latin typeface="Arial Black" panose="020B0A04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42287" y="4389985"/>
            <a:ext cx="1742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Blockchain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8249190" y="4389985"/>
            <a:ext cx="1187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Bitcoin</a:t>
            </a:r>
            <a:endParaRPr lang="en-US" sz="2800" dirty="0"/>
          </a:p>
        </p:txBody>
      </p:sp>
      <p:pic>
        <p:nvPicPr>
          <p:cNvPr id="11" name="Picture 8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323" y="2558990"/>
            <a:ext cx="1378983" cy="137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2018 Agmo Studio Sdn Bhd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97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888" y="4907462"/>
            <a:ext cx="1312551" cy="47518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827" y="4907462"/>
            <a:ext cx="1312551" cy="47518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439" y="2912246"/>
            <a:ext cx="1312551" cy="47518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421" y="1487100"/>
            <a:ext cx="1312551" cy="47518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107" y="2880343"/>
            <a:ext cx="1312551" cy="475184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2621627" y="2510138"/>
            <a:ext cx="1326292" cy="1282039"/>
            <a:chOff x="2356022" y="2141838"/>
            <a:chExt cx="1326292" cy="128203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67133" y="2286514"/>
              <a:ext cx="687212" cy="926242"/>
            </a:xfrm>
            <a:prstGeom prst="rect">
              <a:avLst/>
            </a:prstGeom>
          </p:spPr>
        </p:pic>
        <p:sp>
          <p:nvSpPr>
            <p:cNvPr id="10" name="Oval 9"/>
            <p:cNvSpPr/>
            <p:nvPr/>
          </p:nvSpPr>
          <p:spPr>
            <a:xfrm>
              <a:off x="2356022" y="2141838"/>
              <a:ext cx="1326292" cy="128203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994289" y="4504518"/>
            <a:ext cx="1326292" cy="1282039"/>
            <a:chOff x="3532348" y="4136218"/>
            <a:chExt cx="1326292" cy="128203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87594" y="4282260"/>
              <a:ext cx="615800" cy="989957"/>
            </a:xfrm>
            <a:prstGeom prst="rect">
              <a:avLst/>
            </a:prstGeom>
          </p:spPr>
        </p:pic>
        <p:sp>
          <p:nvSpPr>
            <p:cNvPr id="11" name="Oval 10"/>
            <p:cNvSpPr/>
            <p:nvPr/>
          </p:nvSpPr>
          <p:spPr>
            <a:xfrm>
              <a:off x="3532348" y="4136218"/>
              <a:ext cx="1326292" cy="128203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366951" y="1084992"/>
            <a:ext cx="1326292" cy="1282039"/>
            <a:chOff x="5086995" y="2296822"/>
            <a:chExt cx="1326292" cy="128203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36975" y="2499409"/>
              <a:ext cx="626333" cy="876866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5086995" y="2296822"/>
              <a:ext cx="1326292" cy="128203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739613" y="4504518"/>
            <a:ext cx="1326292" cy="1282039"/>
            <a:chOff x="6344201" y="4077716"/>
            <a:chExt cx="1326292" cy="128203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07732" y="4282260"/>
              <a:ext cx="599230" cy="872953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6344201" y="4077716"/>
              <a:ext cx="1326292" cy="128203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112273" y="2510138"/>
            <a:ext cx="1326292" cy="1282039"/>
            <a:chOff x="7846668" y="2227147"/>
            <a:chExt cx="1326292" cy="128203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70933" y="2408795"/>
              <a:ext cx="677762" cy="918744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7846668" y="2227147"/>
              <a:ext cx="1326292" cy="128203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5241794" y="3033503"/>
            <a:ext cx="15824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  <a:latin typeface="Arial Black" panose="020B0A04020102020204" pitchFamily="34" charset="0"/>
              </a:rPr>
              <a:t>Distributed</a:t>
            </a:r>
          </a:p>
          <a:p>
            <a:pPr algn="ctr"/>
            <a:r>
              <a:rPr lang="en-US" dirty="0" smtClean="0">
                <a:solidFill>
                  <a:schemeClr val="accent2"/>
                </a:solidFill>
                <a:latin typeface="Arial Black" panose="020B0A04020102020204" pitchFamily="34" charset="0"/>
              </a:rPr>
              <a:t>Ledger</a:t>
            </a:r>
          </a:p>
          <a:p>
            <a:pPr algn="ctr"/>
            <a:r>
              <a:rPr lang="en-US" dirty="0" smtClean="0">
                <a:solidFill>
                  <a:schemeClr val="accent2"/>
                </a:solidFill>
                <a:latin typeface="Arial Black" panose="020B0A04020102020204" pitchFamily="34" charset="0"/>
              </a:rPr>
              <a:t>Network</a:t>
            </a:r>
            <a:endParaRPr lang="en-US" dirty="0">
              <a:solidFill>
                <a:schemeClr val="accent2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4019003" y="2083612"/>
            <a:ext cx="1203785" cy="6673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6839997" y="2075374"/>
            <a:ext cx="1203785" cy="6673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5400000" flipV="1">
            <a:off x="3780103" y="3467075"/>
            <a:ext cx="1203785" cy="6673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 flipH="1" flipV="1">
            <a:off x="7103612" y="3491787"/>
            <a:ext cx="1203785" cy="6673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5222788" y="4609370"/>
            <a:ext cx="161720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5077979" y="2462536"/>
            <a:ext cx="901600" cy="194012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6134928" y="2485426"/>
            <a:ext cx="912621" cy="191723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4245427" y="2927877"/>
            <a:ext cx="3712431" cy="242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5233328" y="3479027"/>
            <a:ext cx="2337245" cy="106645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226555" y="3149838"/>
            <a:ext cx="2694823" cy="13956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79626" y="2876009"/>
            <a:ext cx="402018" cy="49381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2323728" y="3010174"/>
            <a:ext cx="153369" cy="271590"/>
          </a:xfrm>
          <a:prstGeom prst="rect">
            <a:avLst/>
          </a:prstGeom>
        </p:spPr>
      </p:pic>
      <p:sp>
        <p:nvSpPr>
          <p:cNvPr id="2" name="Oval Callout 1"/>
          <p:cNvSpPr/>
          <p:nvPr/>
        </p:nvSpPr>
        <p:spPr>
          <a:xfrm>
            <a:off x="6693243" y="488541"/>
            <a:ext cx="2389590" cy="1036592"/>
          </a:xfrm>
          <a:prstGeom prst="wedgeEllipseCallout">
            <a:avLst>
              <a:gd name="adj1" fmla="val -45812"/>
              <a:gd name="adj2" fmla="val 514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Hey guys, add this green block to your ledger</a:t>
            </a:r>
            <a:endParaRPr lang="en-US" dirty="0"/>
          </a:p>
        </p:txBody>
      </p:sp>
      <p:sp>
        <p:nvSpPr>
          <p:cNvPr id="3" name="Oval Callout 2"/>
          <p:cNvSpPr/>
          <p:nvPr/>
        </p:nvSpPr>
        <p:spPr>
          <a:xfrm>
            <a:off x="1447800" y="1625600"/>
            <a:ext cx="1879600" cy="884538"/>
          </a:xfrm>
          <a:prstGeom prst="wedgeEllipseCallout">
            <a:avLst>
              <a:gd name="adj1" fmla="val 29167"/>
              <a:gd name="adj2" fmla="val 639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Ok </a:t>
            </a:r>
            <a:r>
              <a:rPr lang="en-US" dirty="0" err="1" smtClean="0"/>
              <a:t>lor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68159" y="1478834"/>
            <a:ext cx="402018" cy="49381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5012261" y="1612999"/>
            <a:ext cx="153369" cy="271590"/>
          </a:xfrm>
          <a:prstGeom prst="rect">
            <a:avLst/>
          </a:prstGeom>
        </p:spPr>
      </p:pic>
      <p:sp>
        <p:nvSpPr>
          <p:cNvPr id="41" name="Oval Callout 40"/>
          <p:cNvSpPr/>
          <p:nvPr/>
        </p:nvSpPr>
        <p:spPr>
          <a:xfrm>
            <a:off x="9220200" y="1637401"/>
            <a:ext cx="2090166" cy="983630"/>
          </a:xfrm>
          <a:prstGeom prst="wedgeEllipseCallout">
            <a:avLst>
              <a:gd name="adj1" fmla="val -47860"/>
              <a:gd name="adj2" fmla="val 495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Don’t want. Tell me why?</a:t>
            </a:r>
            <a:endParaRPr lang="en-US" dirty="0"/>
          </a:p>
        </p:txBody>
      </p:sp>
      <p:sp>
        <p:nvSpPr>
          <p:cNvPr id="7" name="Cloud Callout 6"/>
          <p:cNvSpPr/>
          <p:nvPr/>
        </p:nvSpPr>
        <p:spPr>
          <a:xfrm>
            <a:off x="8436538" y="4050408"/>
            <a:ext cx="2319278" cy="1117924"/>
          </a:xfrm>
          <a:prstGeom prst="cloudCallout">
            <a:avLst>
              <a:gd name="adj1" fmla="val -61466"/>
              <a:gd name="adj2" fmla="val 403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 to eat later?</a:t>
            </a:r>
            <a:endParaRPr lang="en-US" dirty="0"/>
          </a:p>
        </p:txBody>
      </p:sp>
      <p:sp>
        <p:nvSpPr>
          <p:cNvPr id="42" name="Oval Callout 41"/>
          <p:cNvSpPr/>
          <p:nvPr/>
        </p:nvSpPr>
        <p:spPr>
          <a:xfrm>
            <a:off x="2667815" y="3821156"/>
            <a:ext cx="1879600" cy="884538"/>
          </a:xfrm>
          <a:prstGeom prst="wedgeEllipseCallout">
            <a:avLst>
              <a:gd name="adj1" fmla="val 29167"/>
              <a:gd name="adj2" fmla="val 639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Hmm.. I follow the handsome guy over there</a:t>
            </a:r>
            <a:endParaRPr lang="en-US" sz="1400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76111" y="4882538"/>
            <a:ext cx="402018" cy="49381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3720213" y="5016703"/>
            <a:ext cx="153369" cy="271590"/>
          </a:xfrm>
          <a:prstGeom prst="rect">
            <a:avLst/>
          </a:prstGeom>
        </p:spPr>
      </p:pic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2018 Agmo Studio Sdn Bhd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64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1" grpId="0" animBg="1"/>
      <p:bldP spid="7" grpId="0" animBg="1"/>
      <p:bldP spid="4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make everyone happy?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2018 Agmo Studio Sdn Bhd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32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Consensus Algorithm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 smtClean="0"/>
              <a:t> Proof </a:t>
            </a:r>
            <a:r>
              <a:rPr lang="en-US" sz="3200" smtClean="0"/>
              <a:t>of 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smtClean="0"/>
              <a:t> Proof of Stake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smtClean="0"/>
              <a:t> Proof of Elapsed 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/>
              <a:t> </a:t>
            </a:r>
            <a:r>
              <a:rPr lang="en-US" sz="3200" smtClean="0"/>
              <a:t>Proof of Storage</a:t>
            </a:r>
            <a:endParaRPr lang="en-US" sz="3200" dirty="0" smtClean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2018 Agmo Studio Sdn Bhd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3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Proof of Work (</a:t>
            </a:r>
            <a:r>
              <a:rPr lang="en-US" dirty="0" err="1" smtClean="0"/>
              <a:t>PoW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 smtClean="0"/>
              <a:t> A Consensus algorithm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 smtClean="0"/>
              <a:t> Used to </a:t>
            </a:r>
            <a:r>
              <a:rPr lang="en-US" sz="3200" b="1" dirty="0" smtClean="0"/>
              <a:t>confirm transactions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 smtClean="0"/>
              <a:t> </a:t>
            </a:r>
            <a:r>
              <a:rPr lang="en-US" sz="3200" b="1" dirty="0" smtClean="0"/>
              <a:t>Produce new blocks</a:t>
            </a:r>
            <a:r>
              <a:rPr lang="en-US" sz="3200" dirty="0" smtClean="0"/>
              <a:t> to the chain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 smtClean="0"/>
              <a:t> Have </a:t>
            </a:r>
            <a:r>
              <a:rPr lang="en-US" sz="3200" b="1" dirty="0" smtClean="0"/>
              <a:t>miners</a:t>
            </a:r>
          </a:p>
        </p:txBody>
      </p:sp>
      <p:pic>
        <p:nvPicPr>
          <p:cNvPr id="2050" name="Picture 2" descr="Proof-of-Work, Explaine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275" y="1845734"/>
            <a:ext cx="3071405" cy="20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2018 Agmo Studio Sdn Bhd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1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218" y="4539162"/>
            <a:ext cx="1312551" cy="47518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827" y="4539162"/>
            <a:ext cx="1312551" cy="47518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439" y="2543946"/>
            <a:ext cx="1312551" cy="47518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858" y="1118800"/>
            <a:ext cx="1312551" cy="47518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567" y="2512043"/>
            <a:ext cx="1312551" cy="475184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2621627" y="2141838"/>
            <a:ext cx="1326292" cy="1282039"/>
            <a:chOff x="2356022" y="2141838"/>
            <a:chExt cx="1326292" cy="128203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67133" y="2286514"/>
              <a:ext cx="687212" cy="926242"/>
            </a:xfrm>
            <a:prstGeom prst="rect">
              <a:avLst/>
            </a:prstGeom>
          </p:spPr>
        </p:pic>
        <p:sp>
          <p:nvSpPr>
            <p:cNvPr id="10" name="Oval 9"/>
            <p:cNvSpPr/>
            <p:nvPr/>
          </p:nvSpPr>
          <p:spPr>
            <a:xfrm>
              <a:off x="2356022" y="2141838"/>
              <a:ext cx="1326292" cy="128203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994289" y="4136218"/>
            <a:ext cx="1326292" cy="1282039"/>
            <a:chOff x="3532348" y="4136218"/>
            <a:chExt cx="1326292" cy="128203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87594" y="4282260"/>
              <a:ext cx="615800" cy="989957"/>
            </a:xfrm>
            <a:prstGeom prst="rect">
              <a:avLst/>
            </a:prstGeom>
          </p:spPr>
        </p:pic>
        <p:sp>
          <p:nvSpPr>
            <p:cNvPr id="11" name="Oval 10"/>
            <p:cNvSpPr/>
            <p:nvPr/>
          </p:nvSpPr>
          <p:spPr>
            <a:xfrm>
              <a:off x="3532348" y="4136218"/>
              <a:ext cx="1326292" cy="128203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366951" y="716692"/>
            <a:ext cx="1326292" cy="1282039"/>
            <a:chOff x="5086995" y="2296822"/>
            <a:chExt cx="1326292" cy="128203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36975" y="2499409"/>
              <a:ext cx="626333" cy="876866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5086995" y="2296822"/>
              <a:ext cx="1326292" cy="128203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739613" y="4136218"/>
            <a:ext cx="1326292" cy="1282039"/>
            <a:chOff x="6344201" y="4077716"/>
            <a:chExt cx="1326292" cy="128203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07732" y="4282260"/>
              <a:ext cx="599230" cy="872953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6344201" y="4077716"/>
              <a:ext cx="1326292" cy="128203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112273" y="2141838"/>
            <a:ext cx="1326292" cy="1282039"/>
            <a:chOff x="7846668" y="2227147"/>
            <a:chExt cx="1326292" cy="128203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70933" y="2408795"/>
              <a:ext cx="677762" cy="918744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7846668" y="2227147"/>
              <a:ext cx="1326292" cy="128203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5241794" y="2665203"/>
            <a:ext cx="1593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Arial Black" panose="020B0A04020102020204" pitchFamily="34" charset="0"/>
              </a:rPr>
              <a:t>Distributed</a:t>
            </a:r>
          </a:p>
          <a:p>
            <a:pPr algn="ctr"/>
            <a:r>
              <a:rPr lang="en-US" dirty="0" smtClean="0">
                <a:solidFill>
                  <a:schemeClr val="accent2"/>
                </a:solidFill>
                <a:latin typeface="Arial Black" panose="020B0A04020102020204" pitchFamily="34" charset="0"/>
              </a:rPr>
              <a:t>Network</a:t>
            </a:r>
            <a:endParaRPr lang="en-US" dirty="0">
              <a:solidFill>
                <a:schemeClr val="accent2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4019003" y="1715312"/>
            <a:ext cx="1203785" cy="6673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6839997" y="1707074"/>
            <a:ext cx="1203785" cy="6673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5400000" flipV="1">
            <a:off x="3780103" y="3098775"/>
            <a:ext cx="1203785" cy="6673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 flipH="1" flipV="1">
            <a:off x="7103612" y="3123487"/>
            <a:ext cx="1203785" cy="6673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5222788" y="4241070"/>
            <a:ext cx="161720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5077979" y="2094236"/>
            <a:ext cx="901600" cy="194012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6134928" y="2117126"/>
            <a:ext cx="912621" cy="191723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4245427" y="2559577"/>
            <a:ext cx="3712431" cy="242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5233328" y="3110727"/>
            <a:ext cx="2337245" cy="106645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226555" y="2781538"/>
            <a:ext cx="2694823" cy="13956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2018 Agmo Studio Sdn Bhd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61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218" y="4539162"/>
            <a:ext cx="1312551" cy="47518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827" y="4539162"/>
            <a:ext cx="1312551" cy="47518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439" y="2543946"/>
            <a:ext cx="1312551" cy="47518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858" y="1118800"/>
            <a:ext cx="1312551" cy="47518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567" y="2512043"/>
            <a:ext cx="1312551" cy="475184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2621627" y="2141838"/>
            <a:ext cx="1326292" cy="1282039"/>
            <a:chOff x="2356022" y="2141838"/>
            <a:chExt cx="1326292" cy="128203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67133" y="2286514"/>
              <a:ext cx="687212" cy="926242"/>
            </a:xfrm>
            <a:prstGeom prst="rect">
              <a:avLst/>
            </a:prstGeom>
          </p:spPr>
        </p:pic>
        <p:sp>
          <p:nvSpPr>
            <p:cNvPr id="10" name="Oval 9"/>
            <p:cNvSpPr/>
            <p:nvPr/>
          </p:nvSpPr>
          <p:spPr>
            <a:xfrm>
              <a:off x="2356022" y="2141838"/>
              <a:ext cx="1326292" cy="128203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994289" y="4136218"/>
            <a:ext cx="1326292" cy="1282039"/>
            <a:chOff x="3532348" y="4136218"/>
            <a:chExt cx="1326292" cy="128203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87594" y="4282260"/>
              <a:ext cx="615800" cy="989957"/>
            </a:xfrm>
            <a:prstGeom prst="rect">
              <a:avLst/>
            </a:prstGeom>
          </p:spPr>
        </p:pic>
        <p:sp>
          <p:nvSpPr>
            <p:cNvPr id="11" name="Oval 10"/>
            <p:cNvSpPr/>
            <p:nvPr/>
          </p:nvSpPr>
          <p:spPr>
            <a:xfrm>
              <a:off x="3532348" y="4136218"/>
              <a:ext cx="1326292" cy="128203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366951" y="716692"/>
            <a:ext cx="1326292" cy="1282039"/>
            <a:chOff x="5086995" y="2296822"/>
            <a:chExt cx="1326292" cy="128203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36975" y="2499409"/>
              <a:ext cx="626333" cy="876866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5086995" y="2296822"/>
              <a:ext cx="1326292" cy="128203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739613" y="4136218"/>
            <a:ext cx="1326292" cy="1282039"/>
            <a:chOff x="6344201" y="4077716"/>
            <a:chExt cx="1326292" cy="128203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07732" y="4282260"/>
              <a:ext cx="599230" cy="872953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6344201" y="4077716"/>
              <a:ext cx="1326292" cy="128203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112273" y="2141838"/>
            <a:ext cx="1326292" cy="1282039"/>
            <a:chOff x="7846668" y="2227147"/>
            <a:chExt cx="1326292" cy="128203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70933" y="2408795"/>
              <a:ext cx="677762" cy="918744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7846668" y="2227147"/>
              <a:ext cx="1326292" cy="128203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5241794" y="2665203"/>
            <a:ext cx="1593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Arial Black" panose="020B0A04020102020204" pitchFamily="34" charset="0"/>
              </a:rPr>
              <a:t>Distributed</a:t>
            </a:r>
          </a:p>
          <a:p>
            <a:pPr algn="ctr"/>
            <a:r>
              <a:rPr lang="en-US" dirty="0" smtClean="0">
                <a:solidFill>
                  <a:schemeClr val="accent2"/>
                </a:solidFill>
                <a:latin typeface="Arial Black" panose="020B0A04020102020204" pitchFamily="34" charset="0"/>
              </a:rPr>
              <a:t>Network</a:t>
            </a:r>
            <a:endParaRPr lang="en-US" dirty="0">
              <a:solidFill>
                <a:schemeClr val="accent2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4019003" y="1715312"/>
            <a:ext cx="1203785" cy="6673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6839997" y="1707074"/>
            <a:ext cx="1203785" cy="6673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5400000" flipV="1">
            <a:off x="3780103" y="3098775"/>
            <a:ext cx="1203785" cy="6673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 flipH="1" flipV="1">
            <a:off x="7103612" y="3123487"/>
            <a:ext cx="1203785" cy="6673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5222788" y="4241070"/>
            <a:ext cx="161720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5077979" y="2094236"/>
            <a:ext cx="901600" cy="194012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6134928" y="2117126"/>
            <a:ext cx="912621" cy="191723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4245427" y="2559577"/>
            <a:ext cx="3712431" cy="242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5233328" y="3110727"/>
            <a:ext cx="2337245" cy="106645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226555" y="2781538"/>
            <a:ext cx="2694823" cy="13956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40510" y="781507"/>
            <a:ext cx="826019" cy="1014638"/>
          </a:xfrm>
          <a:prstGeom prst="rect">
            <a:avLst/>
          </a:prstGeom>
        </p:spPr>
      </p:pic>
      <p:sp>
        <p:nvSpPr>
          <p:cNvPr id="2" name="Oval Callout 1"/>
          <p:cNvSpPr/>
          <p:nvPr/>
        </p:nvSpPr>
        <p:spPr>
          <a:xfrm flipH="1">
            <a:off x="10017939" y="85592"/>
            <a:ext cx="1221898" cy="768743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Hey, I found a new block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Related imag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5839" y="991281"/>
            <a:ext cx="1075609" cy="107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2018 Agmo Studio Sdn Bhd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18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44473" y="1107485"/>
            <a:ext cx="402018" cy="49381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43009" y="2511578"/>
            <a:ext cx="402018" cy="49381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12532" y="4523451"/>
            <a:ext cx="402018" cy="49381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86815" y="4529845"/>
            <a:ext cx="402018" cy="49381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78837" y="2525312"/>
            <a:ext cx="402018" cy="49381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492" y="4539162"/>
            <a:ext cx="1312551" cy="47518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866" y="4539162"/>
            <a:ext cx="1312551" cy="47518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803" y="2543946"/>
            <a:ext cx="1312551" cy="47518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152" y="1118800"/>
            <a:ext cx="1312551" cy="47518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723" y="2512043"/>
            <a:ext cx="1312551" cy="475184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2621627" y="2141838"/>
            <a:ext cx="1326292" cy="1282039"/>
            <a:chOff x="2356022" y="2141838"/>
            <a:chExt cx="1326292" cy="128203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67133" y="2286514"/>
              <a:ext cx="687212" cy="926242"/>
            </a:xfrm>
            <a:prstGeom prst="rect">
              <a:avLst/>
            </a:prstGeom>
          </p:spPr>
        </p:pic>
        <p:sp>
          <p:nvSpPr>
            <p:cNvPr id="10" name="Oval 9"/>
            <p:cNvSpPr/>
            <p:nvPr/>
          </p:nvSpPr>
          <p:spPr>
            <a:xfrm>
              <a:off x="2356022" y="2141838"/>
              <a:ext cx="1326292" cy="128203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994289" y="4136218"/>
            <a:ext cx="1326292" cy="1282039"/>
            <a:chOff x="3532348" y="4136218"/>
            <a:chExt cx="1326292" cy="128203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87594" y="4282260"/>
              <a:ext cx="615800" cy="989957"/>
            </a:xfrm>
            <a:prstGeom prst="rect">
              <a:avLst/>
            </a:prstGeom>
          </p:spPr>
        </p:pic>
        <p:sp>
          <p:nvSpPr>
            <p:cNvPr id="11" name="Oval 10"/>
            <p:cNvSpPr/>
            <p:nvPr/>
          </p:nvSpPr>
          <p:spPr>
            <a:xfrm>
              <a:off x="3532348" y="4136218"/>
              <a:ext cx="1326292" cy="128203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366951" y="716692"/>
            <a:ext cx="1326292" cy="1282039"/>
            <a:chOff x="5086995" y="2296822"/>
            <a:chExt cx="1326292" cy="128203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36975" y="2499409"/>
              <a:ext cx="626333" cy="876866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5086995" y="2296822"/>
              <a:ext cx="1326292" cy="128203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739613" y="4136218"/>
            <a:ext cx="1326292" cy="1282039"/>
            <a:chOff x="6344201" y="4077716"/>
            <a:chExt cx="1326292" cy="128203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07732" y="4282260"/>
              <a:ext cx="599230" cy="872953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6344201" y="4077716"/>
              <a:ext cx="1326292" cy="128203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112273" y="2141838"/>
            <a:ext cx="1326292" cy="1282039"/>
            <a:chOff x="7846668" y="2227147"/>
            <a:chExt cx="1326292" cy="128203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70933" y="2408795"/>
              <a:ext cx="677762" cy="918744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7846668" y="2227147"/>
              <a:ext cx="1326292" cy="128203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5241794" y="2665203"/>
            <a:ext cx="1593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Arial Black" panose="020B0A04020102020204" pitchFamily="34" charset="0"/>
              </a:rPr>
              <a:t>Distributed</a:t>
            </a:r>
          </a:p>
          <a:p>
            <a:pPr algn="ctr"/>
            <a:r>
              <a:rPr lang="en-US" dirty="0" smtClean="0">
                <a:solidFill>
                  <a:schemeClr val="accent2"/>
                </a:solidFill>
                <a:latin typeface="Arial Black" panose="020B0A04020102020204" pitchFamily="34" charset="0"/>
              </a:rPr>
              <a:t>Network</a:t>
            </a:r>
            <a:endParaRPr lang="en-US" dirty="0">
              <a:solidFill>
                <a:schemeClr val="accent2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4019003" y="1715312"/>
            <a:ext cx="1203785" cy="6673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6839997" y="1707074"/>
            <a:ext cx="1203785" cy="6673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5400000" flipV="1">
            <a:off x="3780103" y="3098775"/>
            <a:ext cx="1203785" cy="6673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 flipH="1" flipV="1">
            <a:off x="7103612" y="3123487"/>
            <a:ext cx="1203785" cy="6673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5222788" y="4241070"/>
            <a:ext cx="161720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5077979" y="2094236"/>
            <a:ext cx="901600" cy="194012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6134928" y="2117126"/>
            <a:ext cx="912621" cy="191723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4245427" y="2559577"/>
            <a:ext cx="3712431" cy="242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5233328" y="3110727"/>
            <a:ext cx="2337245" cy="106645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226555" y="2781538"/>
            <a:ext cx="2694823" cy="13956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40510" y="781507"/>
            <a:ext cx="826019" cy="1014638"/>
          </a:xfrm>
          <a:prstGeom prst="rect">
            <a:avLst/>
          </a:prstGeom>
        </p:spPr>
      </p:pic>
      <p:sp>
        <p:nvSpPr>
          <p:cNvPr id="2" name="Oval Callout 1"/>
          <p:cNvSpPr/>
          <p:nvPr/>
        </p:nvSpPr>
        <p:spPr>
          <a:xfrm flipH="1">
            <a:off x="10017939" y="85592"/>
            <a:ext cx="1221898" cy="768743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Hey, I found a new block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Related imag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5839" y="991281"/>
            <a:ext cx="1075609" cy="107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2018 Agmo Studio Sdn Bhd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79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638347" y="4634565"/>
            <a:ext cx="166501" cy="29484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44473" y="1107485"/>
            <a:ext cx="402018" cy="49381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43009" y="2511578"/>
            <a:ext cx="402018" cy="49381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61084" y="4523451"/>
            <a:ext cx="402018" cy="49381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67364" y="4536712"/>
            <a:ext cx="402018" cy="49381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59757" y="2525312"/>
            <a:ext cx="402018" cy="49381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3492" y="4539162"/>
            <a:ext cx="1312551" cy="47518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8866" y="4539162"/>
            <a:ext cx="1312551" cy="47518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803" y="2543946"/>
            <a:ext cx="1312551" cy="47518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2152" y="1118800"/>
            <a:ext cx="1312551" cy="47518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723" y="2512043"/>
            <a:ext cx="1312551" cy="475184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2621627" y="2141838"/>
            <a:ext cx="1326292" cy="1282039"/>
            <a:chOff x="2356022" y="2141838"/>
            <a:chExt cx="1326292" cy="128203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67133" y="2286514"/>
              <a:ext cx="687212" cy="926242"/>
            </a:xfrm>
            <a:prstGeom prst="rect">
              <a:avLst/>
            </a:prstGeom>
          </p:spPr>
        </p:pic>
        <p:sp>
          <p:nvSpPr>
            <p:cNvPr id="10" name="Oval 9"/>
            <p:cNvSpPr/>
            <p:nvPr/>
          </p:nvSpPr>
          <p:spPr>
            <a:xfrm>
              <a:off x="2356022" y="2141838"/>
              <a:ext cx="1326292" cy="128203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994289" y="4136218"/>
            <a:ext cx="1326292" cy="1282039"/>
            <a:chOff x="3532348" y="4136218"/>
            <a:chExt cx="1326292" cy="128203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87594" y="4282260"/>
              <a:ext cx="615800" cy="989957"/>
            </a:xfrm>
            <a:prstGeom prst="rect">
              <a:avLst/>
            </a:prstGeom>
          </p:spPr>
        </p:pic>
        <p:sp>
          <p:nvSpPr>
            <p:cNvPr id="11" name="Oval 10"/>
            <p:cNvSpPr/>
            <p:nvPr/>
          </p:nvSpPr>
          <p:spPr>
            <a:xfrm>
              <a:off x="3532348" y="4136218"/>
              <a:ext cx="1326292" cy="128203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366951" y="716692"/>
            <a:ext cx="1326292" cy="1282039"/>
            <a:chOff x="5086995" y="2296822"/>
            <a:chExt cx="1326292" cy="128203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36975" y="2499409"/>
              <a:ext cx="626333" cy="876866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5086995" y="2296822"/>
              <a:ext cx="1326292" cy="128203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796257" y="4136218"/>
            <a:ext cx="1326292" cy="1282039"/>
            <a:chOff x="6344201" y="4077716"/>
            <a:chExt cx="1326292" cy="128203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07732" y="4282260"/>
              <a:ext cx="599230" cy="872953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6344201" y="4077716"/>
              <a:ext cx="1326292" cy="128203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185101" y="2141838"/>
            <a:ext cx="1326292" cy="1282039"/>
            <a:chOff x="7846668" y="2227147"/>
            <a:chExt cx="1326292" cy="128203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170933" y="2408795"/>
              <a:ext cx="677762" cy="918744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7846668" y="2227147"/>
              <a:ext cx="1326292" cy="128203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5241794" y="2665203"/>
            <a:ext cx="1593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Arial Black" panose="020B0A04020102020204" pitchFamily="34" charset="0"/>
              </a:rPr>
              <a:t>Distributed</a:t>
            </a:r>
          </a:p>
          <a:p>
            <a:pPr algn="ctr"/>
            <a:r>
              <a:rPr lang="en-US" dirty="0" smtClean="0">
                <a:solidFill>
                  <a:schemeClr val="accent2"/>
                </a:solidFill>
                <a:latin typeface="Arial Black" panose="020B0A04020102020204" pitchFamily="34" charset="0"/>
              </a:rPr>
              <a:t>Network</a:t>
            </a:r>
            <a:endParaRPr lang="en-US" dirty="0">
              <a:solidFill>
                <a:schemeClr val="accent2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4019003" y="1715312"/>
            <a:ext cx="1203785" cy="6673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6839997" y="1707074"/>
            <a:ext cx="1203785" cy="6673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5400000" flipV="1">
            <a:off x="3780103" y="3098775"/>
            <a:ext cx="1203785" cy="6673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 flipH="1" flipV="1">
            <a:off x="7103612" y="3123487"/>
            <a:ext cx="1203785" cy="6673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5222788" y="4241070"/>
            <a:ext cx="161720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5077979" y="2094236"/>
            <a:ext cx="901600" cy="194012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6134928" y="2117126"/>
            <a:ext cx="912621" cy="191723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4245427" y="2559577"/>
            <a:ext cx="3712431" cy="242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5233328" y="3110727"/>
            <a:ext cx="2337245" cy="106645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226555" y="2781538"/>
            <a:ext cx="2694823" cy="13956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094702" y="1233090"/>
            <a:ext cx="153369" cy="27159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287111" y="2645743"/>
            <a:ext cx="153369" cy="27159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710329" y="4634565"/>
            <a:ext cx="153369" cy="27159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981778" y="2632890"/>
            <a:ext cx="166501" cy="29484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2018 Agmo Studio Sdn Bhd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47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 </a:t>
            </a:r>
            <a:r>
              <a:rPr lang="en-US" b="1" dirty="0" err="1" smtClean="0">
                <a:solidFill>
                  <a:srgbClr val="FF0000"/>
                </a:solidFill>
              </a:rPr>
              <a:t>PoW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consensus</a:t>
            </a:r>
            <a:r>
              <a:rPr lang="en-US" dirty="0" smtClean="0"/>
              <a:t> algorithm, only the miner can make </a:t>
            </a:r>
            <a:r>
              <a:rPr lang="en-US" dirty="0" smtClean="0">
                <a:solidFill>
                  <a:srgbClr val="FF0000"/>
                </a:solidFill>
              </a:rPr>
              <a:t>everyone happy </a:t>
            </a:r>
            <a:r>
              <a:rPr lang="en-US" dirty="0" smtClean="0"/>
              <a:t>to add new block.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2018 Agmo Studio Sdn Bhd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19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But remember, </a:t>
            </a:r>
            <a:r>
              <a:rPr lang="en-US" dirty="0" err="1" smtClean="0">
                <a:solidFill>
                  <a:srgbClr val="FF0000"/>
                </a:solidFill>
              </a:rPr>
              <a:t>PoW</a:t>
            </a:r>
            <a:r>
              <a:rPr lang="en-US" dirty="0" smtClean="0"/>
              <a:t> is only </a:t>
            </a:r>
            <a:r>
              <a:rPr lang="en-US" dirty="0" smtClean="0">
                <a:solidFill>
                  <a:srgbClr val="FF0000"/>
                </a:solidFill>
              </a:rPr>
              <a:t>one of an example</a:t>
            </a:r>
            <a:r>
              <a:rPr lang="en-US" dirty="0" smtClean="0"/>
              <a:t> to make everyone happy.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2018 Agmo Studio Sdn Bhd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63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10014" y="2525122"/>
            <a:ext cx="10058400" cy="35661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/>
              <a:t>Blockchain</a:t>
            </a:r>
            <a:r>
              <a:rPr lang="en-US" dirty="0" smtClean="0"/>
              <a:t> - a </a:t>
            </a:r>
            <a:r>
              <a:rPr lang="en-US" sz="5400" b="1" dirty="0" smtClean="0"/>
              <a:t>distributed</a:t>
            </a:r>
            <a:r>
              <a:rPr lang="en-US" sz="5400" dirty="0" smtClean="0"/>
              <a:t> </a:t>
            </a:r>
            <a:r>
              <a:rPr lang="en-US" sz="5400" b="1" dirty="0" smtClean="0"/>
              <a:t>ledger</a:t>
            </a:r>
            <a:r>
              <a:rPr lang="en-US" dirty="0" smtClean="0"/>
              <a:t> with </a:t>
            </a:r>
            <a:r>
              <a:rPr lang="en-US" sz="5400" b="1" dirty="0" smtClean="0"/>
              <a:t>consensus</a:t>
            </a:r>
            <a:r>
              <a:rPr lang="en-US" dirty="0" smtClean="0"/>
              <a:t> algorithm.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2018 Agmo Studio Sdn Bhd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84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Consensus Algorithm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 Proof of Work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 Proof of Stake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 Proof of Elapsed Time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 </a:t>
            </a:r>
            <a:r>
              <a:rPr lang="en-US" sz="3200" dirty="0" smtClean="0"/>
              <a:t>Proof of Storage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2018 Agmo Studio Sdn Bhd</a:t>
            </a:r>
            <a:endParaRPr lang="en-US" dirty="0"/>
          </a:p>
        </p:txBody>
      </p:sp>
      <p:pic>
        <p:nvPicPr>
          <p:cNvPr id="1026" name="Picture 2" descr="Image result for miner clash roya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287" y="1808156"/>
            <a:ext cx="826927" cy="98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148" y="2825232"/>
            <a:ext cx="1219307" cy="81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cloc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340" y="3732756"/>
            <a:ext cx="759912" cy="75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hard disk carto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533" y="4592041"/>
            <a:ext cx="737951" cy="79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77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Experience Mining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2018 Agmo Studio Sdn Bhd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13557" y="4515286"/>
            <a:ext cx="97680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hlinkClick r:id="rId2"/>
              </a:rPr>
              <a:t>https://github.com/AgmoStudioSdnBhd/BlockchainDemo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9746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10014" y="2525122"/>
            <a:ext cx="10058400" cy="35661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Blockchain</a:t>
            </a:r>
            <a:r>
              <a:rPr lang="en-US" dirty="0" smtClean="0"/>
              <a:t> - a </a:t>
            </a:r>
            <a:r>
              <a:rPr lang="en-US" b="1" dirty="0" smtClean="0">
                <a:solidFill>
                  <a:srgbClr val="FF0000"/>
                </a:solidFill>
              </a:rPr>
              <a:t>distributed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ledger</a:t>
            </a:r>
            <a:r>
              <a:rPr lang="en-US" dirty="0" smtClean="0"/>
              <a:t> with </a:t>
            </a:r>
            <a:r>
              <a:rPr lang="en-US" b="1" dirty="0" smtClean="0">
                <a:solidFill>
                  <a:srgbClr val="FF0000"/>
                </a:solidFill>
              </a:rPr>
              <a:t>consensus</a:t>
            </a:r>
            <a:r>
              <a:rPr lang="en-US" dirty="0" smtClean="0"/>
              <a:t> algorithm.</a:t>
            </a:r>
            <a:endParaRPr lang="en-US" dirty="0"/>
          </a:p>
        </p:txBody>
      </p:sp>
      <p:sp>
        <p:nvSpPr>
          <p:cNvPr id="2" name="Line Callout 1 1"/>
          <p:cNvSpPr/>
          <p:nvPr/>
        </p:nvSpPr>
        <p:spPr>
          <a:xfrm>
            <a:off x="8722290" y="175363"/>
            <a:ext cx="3407080" cy="1227551"/>
          </a:xfrm>
          <a:prstGeom prst="borderCallout1">
            <a:avLst>
              <a:gd name="adj1" fmla="val 51403"/>
              <a:gd name="adj2" fmla="val -1037"/>
              <a:gd name="adj3" fmla="val 193112"/>
              <a:gd name="adj4" fmla="val -20318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r>
              <a:rPr lang="en-US" sz="2300" dirty="0"/>
              <a:t>Database</a:t>
            </a:r>
          </a:p>
          <a:p>
            <a:pPr marL="342900" indent="-342900">
              <a:buFontTx/>
              <a:buChar char="-"/>
            </a:pPr>
            <a:r>
              <a:rPr lang="en-US" sz="2300" dirty="0" smtClean="0"/>
              <a:t>Have block and chain</a:t>
            </a:r>
          </a:p>
          <a:p>
            <a:pPr marL="342900" indent="-342900">
              <a:buFontTx/>
              <a:buChar char="-"/>
            </a:pPr>
            <a:r>
              <a:rPr lang="en-US" sz="2300" dirty="0" smtClean="0"/>
              <a:t>Linked together by hash</a:t>
            </a:r>
          </a:p>
        </p:txBody>
      </p:sp>
      <p:sp>
        <p:nvSpPr>
          <p:cNvPr id="5" name="Line Callout 1 4"/>
          <p:cNvSpPr/>
          <p:nvPr/>
        </p:nvSpPr>
        <p:spPr>
          <a:xfrm>
            <a:off x="2003990" y="175363"/>
            <a:ext cx="3407080" cy="1227551"/>
          </a:xfrm>
          <a:prstGeom prst="borderCallout1">
            <a:avLst>
              <a:gd name="adj1" fmla="val 109339"/>
              <a:gd name="adj2" fmla="val 85442"/>
              <a:gd name="adj3" fmla="val 186904"/>
              <a:gd name="adj4" fmla="val 111264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r>
              <a:rPr lang="en-US" sz="2300" dirty="0" smtClean="0"/>
              <a:t>Many nodes instead of one server.</a:t>
            </a:r>
            <a:endParaRPr lang="en-US" sz="2300" dirty="0"/>
          </a:p>
          <a:p>
            <a:pPr marL="342900" indent="-342900">
              <a:buFontTx/>
              <a:buChar char="-"/>
            </a:pPr>
            <a:r>
              <a:rPr lang="en-US" sz="2300" dirty="0" smtClean="0"/>
              <a:t>Secure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2018 Agmo Studio Sdn Bhd</a:t>
            </a:r>
            <a:endParaRPr lang="en-US" dirty="0"/>
          </a:p>
        </p:txBody>
      </p:sp>
      <p:sp>
        <p:nvSpPr>
          <p:cNvPr id="6" name="Line Callout 1 5"/>
          <p:cNvSpPr/>
          <p:nvPr/>
        </p:nvSpPr>
        <p:spPr>
          <a:xfrm>
            <a:off x="4252556" y="4099637"/>
            <a:ext cx="3973315" cy="1553234"/>
          </a:xfrm>
          <a:prstGeom prst="borderCallout1">
            <a:avLst>
              <a:gd name="adj1" fmla="val 15593"/>
              <a:gd name="adj2" fmla="val -7679"/>
              <a:gd name="adj3" fmla="val -19613"/>
              <a:gd name="adj4" fmla="val -35948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r>
              <a:rPr lang="en-US" sz="2300" dirty="0" smtClean="0"/>
              <a:t>To make everyone happy.</a:t>
            </a:r>
          </a:p>
          <a:p>
            <a:pPr marL="342900" indent="-342900">
              <a:buFontTx/>
              <a:buChar char="-"/>
            </a:pPr>
            <a:r>
              <a:rPr lang="en-US" sz="2300" dirty="0" smtClean="0"/>
              <a:t>To make sure everyone have the same data.</a:t>
            </a:r>
          </a:p>
          <a:p>
            <a:pPr marL="342900" indent="-342900">
              <a:buFontTx/>
              <a:buChar char="-"/>
            </a:pPr>
            <a:r>
              <a:rPr lang="en-US" sz="2300" dirty="0"/>
              <a:t>Have many </a:t>
            </a:r>
            <a:r>
              <a:rPr lang="en-US" sz="2300" dirty="0" smtClean="0"/>
              <a:t>ways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402890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Blockchain 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- </a:t>
            </a:r>
            <a:r>
              <a:rPr lang="en-US" sz="4000" dirty="0" smtClean="0">
                <a:solidFill>
                  <a:srgbClr val="FF0000"/>
                </a:solidFill>
              </a:rPr>
              <a:t>Distributed</a:t>
            </a:r>
            <a:endParaRPr lang="en-US" sz="4000" b="1" dirty="0" smtClean="0">
              <a:solidFill>
                <a:srgbClr val="FF0000"/>
              </a:solidFill>
            </a:endParaRPr>
          </a:p>
          <a:p>
            <a:r>
              <a:rPr lang="en-US" sz="4000" dirty="0" smtClean="0">
                <a:solidFill>
                  <a:schemeClr val="tx1"/>
                </a:solidFill>
              </a:rPr>
              <a:t>- </a:t>
            </a:r>
            <a:r>
              <a:rPr lang="en-US" sz="4000" dirty="0" smtClean="0">
                <a:solidFill>
                  <a:srgbClr val="FF0000"/>
                </a:solidFill>
              </a:rPr>
              <a:t>Immutable</a:t>
            </a:r>
            <a:endParaRPr lang="en-US" sz="4000" b="1" dirty="0" smtClean="0">
              <a:solidFill>
                <a:srgbClr val="FF0000"/>
              </a:solidFill>
            </a:endParaRPr>
          </a:p>
          <a:p>
            <a:r>
              <a:rPr lang="en-US" sz="4000" dirty="0" smtClean="0">
                <a:solidFill>
                  <a:schemeClr val="tx1"/>
                </a:solidFill>
              </a:rPr>
              <a:t>- </a:t>
            </a:r>
            <a:r>
              <a:rPr lang="en-US" sz="4000" dirty="0" smtClean="0">
                <a:solidFill>
                  <a:srgbClr val="FF0000"/>
                </a:solidFill>
              </a:rPr>
              <a:t>History</a:t>
            </a:r>
          </a:p>
          <a:p>
            <a:r>
              <a:rPr lang="en-US" sz="4000" dirty="0" smtClean="0"/>
              <a:t>- </a:t>
            </a:r>
            <a:r>
              <a:rPr lang="en-US" sz="4000" dirty="0" smtClean="0">
                <a:solidFill>
                  <a:srgbClr val="FF0000"/>
                </a:solidFill>
              </a:rPr>
              <a:t>Secure+++</a:t>
            </a:r>
            <a:endParaRPr lang="en-US" sz="4000" b="1" dirty="0" smtClean="0">
              <a:solidFill>
                <a:srgbClr val="FF000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018280" y="2237318"/>
            <a:ext cx="1371600" cy="4191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987800" y="3739092"/>
            <a:ext cx="1402080" cy="14499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5486400" y="2446868"/>
            <a:ext cx="4114800" cy="152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Distributed</a:t>
            </a:r>
            <a:endParaRPr lang="en-US" sz="44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975100" y="2984500"/>
            <a:ext cx="1371600" cy="4191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025900" y="4349750"/>
            <a:ext cx="132842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756400" y="3575050"/>
            <a:ext cx="4114800" cy="152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Ledger</a:t>
            </a:r>
            <a:endParaRPr lang="en-US" sz="5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2018 Agmo Studio Sdn Bhd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418556" y="1621738"/>
            <a:ext cx="7543800" cy="47164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851736" y="5269582"/>
            <a:ext cx="23936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u="sng" dirty="0" smtClean="0"/>
              <a:t>Consensus</a:t>
            </a:r>
            <a:endParaRPr lang="en-US" sz="4000" u="sng" dirty="0"/>
          </a:p>
        </p:txBody>
      </p:sp>
      <p:sp>
        <p:nvSpPr>
          <p:cNvPr id="14" name="AutoShape 2" descr="Image result for data syn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97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of Blockchain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561968" y="2378047"/>
            <a:ext cx="7339914" cy="26511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4" idx="0"/>
            <a:endCxn id="4" idx="2"/>
          </p:cNvCxnSpPr>
          <p:nvPr/>
        </p:nvCxnSpPr>
        <p:spPr>
          <a:xfrm>
            <a:off x="6231925" y="2378047"/>
            <a:ext cx="0" cy="265115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079306" y="3573745"/>
            <a:ext cx="170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Arial Rounded MT Bold" panose="020F0704030504030204" pitchFamily="34" charset="0"/>
              </a:rPr>
              <a:t>Permissioned</a:t>
            </a:r>
            <a:endParaRPr lang="en-US" dirty="0">
              <a:solidFill>
                <a:schemeClr val="accent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4864" y="3483962"/>
            <a:ext cx="1953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Arial Rounded MT Bold" panose="020F0704030504030204" pitchFamily="34" charset="0"/>
              </a:rPr>
              <a:t>Permission-less</a:t>
            </a:r>
            <a:endParaRPr lang="en-US" dirty="0">
              <a:solidFill>
                <a:schemeClr val="accent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75762" y="1929388"/>
            <a:ext cx="882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Arial Rounded MT Bold" panose="020F0704030504030204" pitchFamily="34" charset="0"/>
              </a:rPr>
              <a:t>Public</a:t>
            </a:r>
            <a:endParaRPr lang="en-US" dirty="0">
              <a:solidFill>
                <a:schemeClr val="accent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19178" y="1929388"/>
            <a:ext cx="975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Arial Rounded MT Bold" panose="020F0704030504030204" pitchFamily="34" charset="0"/>
              </a:rPr>
              <a:t>Private</a:t>
            </a:r>
            <a:endParaRPr lang="en-US" dirty="0">
              <a:solidFill>
                <a:schemeClr val="accent2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540" y="2708196"/>
            <a:ext cx="975778" cy="97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502" y="2676195"/>
            <a:ext cx="1134699" cy="113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moner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497" y="3915374"/>
            <a:ext cx="897005" cy="897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ripp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639" y="2445060"/>
            <a:ext cx="1607447" cy="964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hyperledg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772" y="3110544"/>
            <a:ext cx="2646402" cy="80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3187" y="4165113"/>
            <a:ext cx="1676400" cy="657225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2018 Agmo Studio Sdn Bhd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98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Image result for key logo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4" r="36633"/>
          <a:stretch/>
        </p:blipFill>
        <p:spPr bwMode="auto">
          <a:xfrm rot="3330086">
            <a:off x="8421364" y="2287567"/>
            <a:ext cx="450707" cy="82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smart contract log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3" t="5710" r="15026" b="7727"/>
          <a:stretch/>
        </p:blipFill>
        <p:spPr bwMode="auto">
          <a:xfrm>
            <a:off x="5204460" y="2771583"/>
            <a:ext cx="579120" cy="75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</a:t>
            </a:r>
            <a:r>
              <a:rPr lang="en-US" dirty="0"/>
              <a:t>B</a:t>
            </a:r>
            <a:r>
              <a:rPr lang="en-US" dirty="0" smtClean="0"/>
              <a:t>lockchain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219200" y="3645329"/>
            <a:ext cx="9829800" cy="1346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endCxn id="8" idx="4"/>
          </p:cNvCxnSpPr>
          <p:nvPr/>
        </p:nvCxnSpPr>
        <p:spPr>
          <a:xfrm flipV="1">
            <a:off x="2540000" y="3988229"/>
            <a:ext cx="0" cy="8128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057400" y="3023029"/>
            <a:ext cx="965200" cy="965200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mage result for currency icon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999" y="3223260"/>
            <a:ext cx="547209" cy="54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532361" y="4972868"/>
            <a:ext cx="182614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Blockchain 1.0</a:t>
            </a:r>
          </a:p>
          <a:p>
            <a:r>
              <a:rPr lang="en-US" sz="1400" dirty="0" smtClean="0"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- Simple ledgers that</a:t>
            </a:r>
          </a:p>
          <a:p>
            <a:r>
              <a:rPr lang="en-US" sz="1400" dirty="0" smtClean="0"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  record transactions</a:t>
            </a:r>
            <a:endParaRPr lang="en-US" sz="1400" dirty="0">
              <a:latin typeface="Arial" panose="020B0604020202020204" pitchFamily="34" charset="0"/>
              <a:ea typeface="Microsoft Sans Serif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86189" y="261222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Noto Sans Cond ExtLt" panose="020B0306040504020204" pitchFamily="34"/>
                <a:ea typeface="Noto Sans Cond ExtLt" panose="020B0306040504020204" pitchFamily="34"/>
                <a:cs typeface="Noto Sans Cond ExtLt" panose="020B0306040504020204" pitchFamily="34"/>
              </a:rPr>
              <a:t>Currency</a:t>
            </a:r>
            <a:endParaRPr lang="en-US" dirty="0">
              <a:latin typeface="Noto Sans Cond ExtLt" panose="020B0306040504020204" pitchFamily="34"/>
              <a:ea typeface="Noto Sans Cond ExtLt" panose="020B0306040504020204" pitchFamily="34"/>
              <a:cs typeface="Noto Sans Cond ExtLt" panose="020B0306040504020204" pitchFamily="34"/>
            </a:endParaRPr>
          </a:p>
        </p:txBody>
      </p:sp>
      <p:cxnSp>
        <p:nvCxnSpPr>
          <p:cNvPr id="13" name="Straight Connector 12"/>
          <p:cNvCxnSpPr>
            <a:endCxn id="14" idx="4"/>
          </p:cNvCxnSpPr>
          <p:nvPr/>
        </p:nvCxnSpPr>
        <p:spPr>
          <a:xfrm flipV="1">
            <a:off x="5486400" y="3619929"/>
            <a:ext cx="0" cy="8128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5003800" y="2654729"/>
            <a:ext cx="965200" cy="965200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655989" y="4540098"/>
            <a:ext cx="1685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Blockchain 2.0</a:t>
            </a:r>
          </a:p>
          <a:p>
            <a:r>
              <a:rPr lang="en-US" sz="1400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 Smart contracts</a:t>
            </a:r>
            <a:endParaRPr lang="en-US" sz="14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61280" y="2296613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Noto Sans Cond ExtLt" panose="020B0306040504020204" pitchFamily="34"/>
                <a:ea typeface="Noto Sans Cond ExtLt" panose="020B0306040504020204" pitchFamily="34"/>
                <a:cs typeface="Noto Sans Cond ExtLt" panose="020B0306040504020204" pitchFamily="34"/>
              </a:rPr>
              <a:t>Code</a:t>
            </a:r>
            <a:endParaRPr lang="en-US" dirty="0">
              <a:latin typeface="Noto Sans Cond ExtLt" panose="020B0306040504020204" pitchFamily="34"/>
              <a:ea typeface="Noto Sans Cond ExtLt" panose="020B0306040504020204" pitchFamily="34"/>
              <a:cs typeface="Noto Sans Cond ExtLt" panose="020B0306040504020204" pitchFamily="34"/>
            </a:endParaRPr>
          </a:p>
        </p:txBody>
      </p:sp>
      <p:cxnSp>
        <p:nvCxnSpPr>
          <p:cNvPr id="18" name="Straight Connector 17"/>
          <p:cNvCxnSpPr>
            <a:endCxn id="19" idx="4"/>
          </p:cNvCxnSpPr>
          <p:nvPr/>
        </p:nvCxnSpPr>
        <p:spPr>
          <a:xfrm flipV="1">
            <a:off x="8619070" y="3190461"/>
            <a:ext cx="0" cy="8128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8136470" y="2225261"/>
            <a:ext cx="965200" cy="965200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014577" y="1805029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Noto Sans Cond ExtLt" panose="020B0306040504020204" pitchFamily="34"/>
                <a:ea typeface="Noto Sans Cond ExtLt" panose="020B0306040504020204" pitchFamily="34"/>
                <a:cs typeface="Noto Sans Cond ExtLt" panose="020B0306040504020204" pitchFamily="34"/>
              </a:rPr>
              <a:t>Industry Use</a:t>
            </a:r>
            <a:endParaRPr lang="en-US" dirty="0">
              <a:latin typeface="Noto Sans Cond ExtLt" panose="020B0306040504020204" pitchFamily="34"/>
              <a:ea typeface="Noto Sans Cond ExtLt" panose="020B0306040504020204" pitchFamily="34"/>
              <a:cs typeface="Noto Sans Cond ExtLt" panose="020B0306040504020204" pitchFamily="34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39549" y="4174229"/>
            <a:ext cx="1846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Blockchain 3.0</a:t>
            </a:r>
          </a:p>
          <a:p>
            <a:r>
              <a:rPr lang="en-US" sz="1400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 Industry </a:t>
            </a:r>
            <a:r>
              <a:rPr lang="en-US" sz="1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</a:t>
            </a:r>
            <a:r>
              <a:rPr lang="en-US" sz="1400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lockchain</a:t>
            </a:r>
            <a:endParaRPr lang="en-US" sz="14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3080" name="Picture 8" descr="Image result for bitcoin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276" y="5818037"/>
            <a:ext cx="1244041" cy="2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ethereum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979" y="5229761"/>
            <a:ext cx="1624842" cy="40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result for hyperledger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961" y="4816103"/>
            <a:ext cx="1868143" cy="40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2018 Agmo Studio Sdn Bhd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95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Blockchain</a:t>
            </a:r>
            <a:r>
              <a:rPr lang="en-US" dirty="0" smtClean="0"/>
              <a:t> </a:t>
            </a:r>
            <a:r>
              <a:rPr lang="en-US" dirty="0" smtClean="0"/>
              <a:t>Use-Cases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hlinkClick r:id="rId2"/>
              </a:rPr>
              <a:t> UTAR – </a:t>
            </a:r>
            <a:r>
              <a:rPr lang="en-US" sz="3600" dirty="0" err="1">
                <a:hlinkClick r:id="rId2"/>
              </a:rPr>
              <a:t>Blockchain</a:t>
            </a:r>
            <a:r>
              <a:rPr lang="en-US" sz="3600" dirty="0">
                <a:hlinkClick r:id="rId2"/>
              </a:rPr>
              <a:t> Graduation </a:t>
            </a:r>
            <a:r>
              <a:rPr lang="en-US" sz="3600" dirty="0" smtClean="0">
                <a:hlinkClick r:id="rId2"/>
              </a:rPr>
              <a:t>Certificate</a:t>
            </a:r>
            <a:endParaRPr lang="en-US" sz="36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Source : </a:t>
            </a:r>
            <a:r>
              <a:rPr lang="en-US" dirty="0">
                <a:hlinkClick r:id="rId2"/>
              </a:rPr>
              <a:t>https://www.utar.edu.my/deas/index.jsp?fcatid=388&amp;fcontentid=1878&amp;f2ndcontentid=191345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 smtClean="0"/>
              <a:t> </a:t>
            </a:r>
            <a:r>
              <a:rPr lang="en-US" sz="3600" dirty="0" smtClean="0">
                <a:hlinkClick r:id="rId3"/>
              </a:rPr>
              <a:t>Blockchain Property Management – </a:t>
            </a:r>
            <a:r>
              <a:rPr lang="en-US" sz="3600" dirty="0" smtClean="0">
                <a:hlinkClick r:id="rId3"/>
              </a:rPr>
              <a:t>Swedish</a:t>
            </a:r>
            <a:endParaRPr lang="en-US" sz="36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Source: </a:t>
            </a:r>
            <a:r>
              <a:rPr lang="en-US" dirty="0">
                <a:hlinkClick r:id="rId3"/>
              </a:rPr>
              <a:t>https://cointelegraph.com/news/swedish-government-land-registry-soon-to-conduct-first-blockchain-property-transaction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2018 Agmo Studio Sdn Bhd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05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Use-case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 descr="https://cdn-images-1.medium.com/max/2000/1*cVeTQYLF5Z35yGoZ23Sfm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994" y="0"/>
            <a:ext cx="9114971" cy="68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2018 Agmo Studio Sdn Bhd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20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2018 Agmo Studio Sdn Bhd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53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Blockchain 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- Distributed </a:t>
            </a:r>
            <a:r>
              <a:rPr lang="en-US" sz="4000" b="1" dirty="0" smtClean="0">
                <a:solidFill>
                  <a:srgbClr val="0070C0"/>
                </a:solidFill>
              </a:rPr>
              <a:t>~ (Everywhere)</a:t>
            </a:r>
          </a:p>
          <a:p>
            <a:r>
              <a:rPr lang="en-US" sz="4000" dirty="0" smtClean="0"/>
              <a:t>- Immutable </a:t>
            </a:r>
            <a:r>
              <a:rPr lang="en-US" sz="4000" b="1" dirty="0" smtClean="0">
                <a:solidFill>
                  <a:srgbClr val="0070C0"/>
                </a:solidFill>
              </a:rPr>
              <a:t>~ (Unable to change)</a:t>
            </a:r>
          </a:p>
          <a:p>
            <a:r>
              <a:rPr lang="en-US" sz="4000" dirty="0" smtClean="0"/>
              <a:t>- History</a:t>
            </a:r>
          </a:p>
          <a:p>
            <a:r>
              <a:rPr lang="en-US" sz="4000" dirty="0" smtClean="0"/>
              <a:t>- Secure </a:t>
            </a:r>
            <a:r>
              <a:rPr lang="en-US" sz="4000" b="1" dirty="0" smtClean="0">
                <a:solidFill>
                  <a:srgbClr val="0070C0"/>
                </a:solidFill>
              </a:rPr>
              <a:t>~ (Un-hackable)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2018 Agmo Studio Sdn Bhd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46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Blockchain Ledger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2018 Agmo Studio Sdn Bhd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87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066" y="102230"/>
            <a:ext cx="7805868" cy="6073418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2018 Agmo Studio Sdn Bhd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04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88" y="764087"/>
            <a:ext cx="10228298" cy="4734839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2018 Agmo Studio Sdn Bhd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0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3132</TotalTime>
  <Words>1393</Words>
  <Application>Microsoft Office PowerPoint</Application>
  <PresentationFormat>Widescreen</PresentationFormat>
  <Paragraphs>346</Paragraphs>
  <Slides>58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Arial</vt:lpstr>
      <vt:lpstr>Arial Black</vt:lpstr>
      <vt:lpstr>Arial Rounded MT Bold</vt:lpstr>
      <vt:lpstr>Calibri</vt:lpstr>
      <vt:lpstr>Calibri Light</vt:lpstr>
      <vt:lpstr>Microsoft Sans Serif</vt:lpstr>
      <vt:lpstr>Noto Sans</vt:lpstr>
      <vt:lpstr>Noto Sans Cond ExtLt</vt:lpstr>
      <vt:lpstr>Retrospect</vt:lpstr>
      <vt:lpstr>Introduction To Blockchain</vt:lpstr>
      <vt:lpstr>About Me</vt:lpstr>
      <vt:lpstr>Today’s Team</vt:lpstr>
      <vt:lpstr>Blockchain Very Important Concept</vt:lpstr>
      <vt:lpstr>PowerPoint Presentation</vt:lpstr>
      <vt:lpstr>Blockchain Characteristics</vt:lpstr>
      <vt:lpstr>Blockchain Ledger</vt:lpstr>
      <vt:lpstr>PowerPoint Presentation</vt:lpstr>
      <vt:lpstr>PowerPoint Presentation</vt:lpstr>
      <vt:lpstr>In a Blockchain world Ledger = Database</vt:lpstr>
      <vt:lpstr>Why is it called Ledger but not Database?</vt:lpstr>
      <vt:lpstr>Database vs Blockchain Ledger</vt:lpstr>
      <vt:lpstr>Database</vt:lpstr>
      <vt:lpstr>Blockchain Ledger</vt:lpstr>
      <vt:lpstr>Block</vt:lpstr>
      <vt:lpstr>How to calculate identity?</vt:lpstr>
      <vt:lpstr>Hash</vt:lpstr>
      <vt:lpstr>Chain</vt:lpstr>
      <vt:lpstr>Why use ledger instead of database?</vt:lpstr>
      <vt:lpstr>Experience Blockchain Ledger</vt:lpstr>
      <vt:lpstr>PowerPoint Presentation</vt:lpstr>
      <vt:lpstr>PowerPoint Presentation</vt:lpstr>
      <vt:lpstr>Blockchain Characteristics</vt:lpstr>
      <vt:lpstr>Distributed Network</vt:lpstr>
      <vt:lpstr>Distributed Network (P2P Network)</vt:lpstr>
      <vt:lpstr>PowerPoint Presentation</vt:lpstr>
      <vt:lpstr>Distributed Ledger</vt:lpstr>
      <vt:lpstr>PowerPoint Presentation</vt:lpstr>
      <vt:lpstr>What is so good being distributed?</vt:lpstr>
      <vt:lpstr>Centralized vs Distributed</vt:lpstr>
      <vt:lpstr>Centralized vs Distributed</vt:lpstr>
      <vt:lpstr>Blockchain Characteristics</vt:lpstr>
      <vt:lpstr>Actually if you remember</vt:lpstr>
      <vt:lpstr>Blockchain Characteristics</vt:lpstr>
      <vt:lpstr>Why Blockchain instead of Distributed Ledger?</vt:lpstr>
      <vt:lpstr>PowerPoint Presentation</vt:lpstr>
      <vt:lpstr>Consensus</vt:lpstr>
      <vt:lpstr>Consensus (TL;DR)</vt:lpstr>
      <vt:lpstr>Without consensus in a distributed ledger</vt:lpstr>
      <vt:lpstr>PowerPoint Presentation</vt:lpstr>
      <vt:lpstr>How to make everyone happy?</vt:lpstr>
      <vt:lpstr>Consensus Algorithm</vt:lpstr>
      <vt:lpstr>Proof of Work (PoW)</vt:lpstr>
      <vt:lpstr>PowerPoint Presentation</vt:lpstr>
      <vt:lpstr>PowerPoint Presentation</vt:lpstr>
      <vt:lpstr>PowerPoint Presentation</vt:lpstr>
      <vt:lpstr>PowerPoint Presentation</vt:lpstr>
      <vt:lpstr>In PoW consensus algorithm, only the miner can make everyone happy to add new block.</vt:lpstr>
      <vt:lpstr>But remember, PoW is only one of an example to make everyone happy.</vt:lpstr>
      <vt:lpstr>Consensus Algorithm</vt:lpstr>
      <vt:lpstr>Experience Mining</vt:lpstr>
      <vt:lpstr>PowerPoint Presentation</vt:lpstr>
      <vt:lpstr>Blockchain Characteristics</vt:lpstr>
      <vt:lpstr>Type of Blockchain</vt:lpstr>
      <vt:lpstr>Evolution of Blockchain</vt:lpstr>
      <vt:lpstr>Blockchain Use-Cases</vt:lpstr>
      <vt:lpstr>Use-case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Blockchain</dc:title>
  <dc:creator>jh</dc:creator>
  <cp:lastModifiedBy>jh</cp:lastModifiedBy>
  <cp:revision>98</cp:revision>
  <dcterms:created xsi:type="dcterms:W3CDTF">2018-09-18T03:53:17Z</dcterms:created>
  <dcterms:modified xsi:type="dcterms:W3CDTF">2018-09-22T11:46:24Z</dcterms:modified>
</cp:coreProperties>
</file>